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6" r:id="rId2"/>
    <p:sldMasterId id="2147483689" r:id="rId3"/>
    <p:sldMasterId id="2147483702" r:id="rId4"/>
    <p:sldMasterId id="2147483715" r:id="rId5"/>
    <p:sldMasterId id="2147483728" r:id="rId6"/>
    <p:sldMasterId id="2147483740" r:id="rId7"/>
  </p:sldMasterIdLst>
  <p:notesMasterIdLst>
    <p:notesMasterId r:id="rId34"/>
  </p:notesMasterIdLst>
  <p:handoutMasterIdLst>
    <p:handoutMasterId r:id="rId35"/>
  </p:handoutMasterIdLst>
  <p:sldIdLst>
    <p:sldId id="652" r:id="rId8"/>
    <p:sldId id="661" r:id="rId9"/>
    <p:sldId id="634" r:id="rId10"/>
    <p:sldId id="623" r:id="rId11"/>
    <p:sldId id="455" r:id="rId12"/>
    <p:sldId id="659" r:id="rId13"/>
    <p:sldId id="662" r:id="rId14"/>
    <p:sldId id="642" r:id="rId15"/>
    <p:sldId id="646" r:id="rId16"/>
    <p:sldId id="645" r:id="rId17"/>
    <p:sldId id="614" r:id="rId18"/>
    <p:sldId id="620" r:id="rId19"/>
    <p:sldId id="619" r:id="rId20"/>
    <p:sldId id="622" r:id="rId21"/>
    <p:sldId id="636" r:id="rId22"/>
    <p:sldId id="669" r:id="rId23"/>
    <p:sldId id="670" r:id="rId24"/>
    <p:sldId id="671" r:id="rId25"/>
    <p:sldId id="663" r:id="rId26"/>
    <p:sldId id="618" r:id="rId27"/>
    <p:sldId id="664" r:id="rId28"/>
    <p:sldId id="665" r:id="rId29"/>
    <p:sldId id="666" r:id="rId30"/>
    <p:sldId id="648" r:id="rId31"/>
    <p:sldId id="656" r:id="rId32"/>
    <p:sldId id="66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428B"/>
    <a:srgbClr val="99CC00"/>
    <a:srgbClr val="CCECFF"/>
    <a:srgbClr val="66FF33"/>
    <a:srgbClr val="0000FF"/>
    <a:srgbClr val="FFFF00"/>
    <a:srgbClr val="E9FA06"/>
    <a:srgbClr val="00660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9" autoAdjust="0"/>
    <p:restoredTop sz="89496" autoAdjust="0"/>
  </p:normalViewPr>
  <p:slideViewPr>
    <p:cSldViewPr>
      <p:cViewPr>
        <p:scale>
          <a:sx n="100" d="100"/>
          <a:sy n="100" d="100"/>
        </p:scale>
        <p:origin x="-1944" y="-186"/>
      </p:cViewPr>
      <p:guideLst>
        <p:guide orient="horz" pos="2160"/>
        <p:guide pos="2880"/>
        <p:guide pos="336"/>
        <p:guide pos="1440"/>
        <p:guide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512" y="183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5B94A-D4BD-491D-BC5D-408E376EE18E}"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683D686C-2D3D-4327-891F-63D6DD94CE10}">
      <dgm:prSet/>
      <dgm:spPr/>
      <dgm:t>
        <a:bodyPr/>
        <a:lstStyle/>
        <a:p>
          <a:pPr rtl="0"/>
          <a:r>
            <a:rPr lang="en-US" dirty="0" smtClean="0"/>
            <a:t>Hospital Notifies donation agency</a:t>
          </a:r>
          <a:endParaRPr lang="en-US" dirty="0"/>
        </a:p>
      </dgm:t>
    </dgm:pt>
    <dgm:pt modelId="{6BA4789F-64D4-4FE4-9667-8F9944398E7E}" type="parTrans" cxnId="{F665CF92-E9E5-42DD-B48D-4A76B8F666EC}">
      <dgm:prSet/>
      <dgm:spPr/>
      <dgm:t>
        <a:bodyPr/>
        <a:lstStyle/>
        <a:p>
          <a:endParaRPr lang="en-US"/>
        </a:p>
      </dgm:t>
    </dgm:pt>
    <dgm:pt modelId="{8177E208-B415-4338-B5AC-301B1BBB1445}" type="sibTrans" cxnId="{F665CF92-E9E5-42DD-B48D-4A76B8F666EC}">
      <dgm:prSet/>
      <dgm:spPr/>
      <dgm:t>
        <a:bodyPr/>
        <a:lstStyle/>
        <a:p>
          <a:endParaRPr lang="en-US"/>
        </a:p>
      </dgm:t>
    </dgm:pt>
    <dgm:pt modelId="{056A897C-F7F2-4B6D-BFE7-F47BF44E76E6}">
      <dgm:prSet/>
      <dgm:spPr/>
      <dgm:t>
        <a:bodyPr/>
        <a:lstStyle/>
        <a:p>
          <a:pPr rtl="0"/>
          <a:r>
            <a:rPr lang="en-US" dirty="0" smtClean="0"/>
            <a:t>Donation can only proceed </a:t>
          </a:r>
          <a:r>
            <a:rPr lang="en-US" i="1" dirty="0" smtClean="0"/>
            <a:t>AFTER</a:t>
          </a:r>
          <a:r>
            <a:rPr lang="en-US" i="0" dirty="0" smtClean="0"/>
            <a:t> death has been declared</a:t>
          </a:r>
          <a:endParaRPr lang="en-US" i="1" dirty="0"/>
        </a:p>
      </dgm:t>
    </dgm:pt>
    <dgm:pt modelId="{E503AC34-EA1E-44F8-8A6F-0AA944D4FAAC}" type="parTrans" cxnId="{C4D7DA41-C0B6-4F1D-B985-E2594F765B16}">
      <dgm:prSet/>
      <dgm:spPr/>
      <dgm:t>
        <a:bodyPr/>
        <a:lstStyle/>
        <a:p>
          <a:endParaRPr lang="en-US"/>
        </a:p>
      </dgm:t>
    </dgm:pt>
    <dgm:pt modelId="{50514C17-8A61-4847-998D-02A1FEFD181E}" type="sibTrans" cxnId="{C4D7DA41-C0B6-4F1D-B985-E2594F765B16}">
      <dgm:prSet/>
      <dgm:spPr/>
      <dgm:t>
        <a:bodyPr/>
        <a:lstStyle/>
        <a:p>
          <a:endParaRPr lang="en-US"/>
        </a:p>
      </dgm:t>
    </dgm:pt>
    <dgm:pt modelId="{B7B96288-B5FD-43DA-B05C-AC323F5BBEA1}">
      <dgm:prSet/>
      <dgm:spPr/>
      <dgm:t>
        <a:bodyPr/>
        <a:lstStyle/>
        <a:p>
          <a:pPr rtl="0"/>
          <a:r>
            <a:rPr lang="en-US" i="0" dirty="0" smtClean="0"/>
            <a:t>Coordinator searches for documentation of donation wishes</a:t>
          </a:r>
          <a:endParaRPr lang="en-US" i="0" dirty="0"/>
        </a:p>
      </dgm:t>
    </dgm:pt>
    <dgm:pt modelId="{8E17CF62-9A20-4B1B-B279-D8CAFAE782C7}" type="parTrans" cxnId="{6224467B-9531-4067-A67F-9ECD58D0B0A4}">
      <dgm:prSet/>
      <dgm:spPr/>
      <dgm:t>
        <a:bodyPr/>
        <a:lstStyle/>
        <a:p>
          <a:endParaRPr lang="en-US"/>
        </a:p>
      </dgm:t>
    </dgm:pt>
    <dgm:pt modelId="{83F6233B-E6E5-4C6E-B4E8-C805DFF6EA62}" type="sibTrans" cxnId="{6224467B-9531-4067-A67F-9ECD58D0B0A4}">
      <dgm:prSet/>
      <dgm:spPr/>
      <dgm:t>
        <a:bodyPr/>
        <a:lstStyle/>
        <a:p>
          <a:endParaRPr lang="en-US"/>
        </a:p>
      </dgm:t>
    </dgm:pt>
    <dgm:pt modelId="{B48C65B8-B773-4B47-A3EF-4DDA2D753B6C}">
      <dgm:prSet/>
      <dgm:spPr/>
      <dgm:t>
        <a:bodyPr/>
        <a:lstStyle/>
        <a:p>
          <a:pPr rtl="0"/>
          <a:r>
            <a:rPr lang="en-US" b="1" smtClean="0">
              <a:latin typeface="Calibri" panose="020F0502020204030204" pitchFamily="34" charset="0"/>
            </a:rPr>
            <a:t>REGISTERED: Work with family to honor donor’s wishes</a:t>
          </a:r>
          <a:endParaRPr lang="en-US" i="0" dirty="0"/>
        </a:p>
      </dgm:t>
    </dgm:pt>
    <dgm:pt modelId="{BB0E3BEE-3B88-42EC-81F2-0832A6B5DB17}" type="parTrans" cxnId="{3FDED94C-E8D0-426F-BE80-5447A628D673}">
      <dgm:prSet/>
      <dgm:spPr/>
      <dgm:t>
        <a:bodyPr/>
        <a:lstStyle/>
        <a:p>
          <a:endParaRPr lang="en-US"/>
        </a:p>
      </dgm:t>
    </dgm:pt>
    <dgm:pt modelId="{EAC72149-4158-47D3-9CDC-D15AD3EDDD2E}" type="sibTrans" cxnId="{3FDED94C-E8D0-426F-BE80-5447A628D673}">
      <dgm:prSet/>
      <dgm:spPr/>
      <dgm:t>
        <a:bodyPr/>
        <a:lstStyle/>
        <a:p>
          <a:endParaRPr lang="en-US"/>
        </a:p>
      </dgm:t>
    </dgm:pt>
    <dgm:pt modelId="{FA3F76DD-A127-41F9-B004-EB4A2578A768}">
      <dgm:prSet/>
      <dgm:spPr/>
      <dgm:t>
        <a:bodyPr/>
        <a:lstStyle/>
        <a:p>
          <a:pPr rtl="0"/>
          <a:r>
            <a:rPr lang="en-US" b="1" smtClean="0">
              <a:latin typeface="Calibri" panose="020F0502020204030204" pitchFamily="34" charset="0"/>
            </a:rPr>
            <a:t>NOT REGISTERED: Talk with family to about donation</a:t>
          </a:r>
          <a:endParaRPr lang="en-US" i="0" dirty="0"/>
        </a:p>
      </dgm:t>
    </dgm:pt>
    <dgm:pt modelId="{2997D39C-5C3E-42EE-A367-5A77CCD48AC6}" type="parTrans" cxnId="{E2226BA8-2A56-46D1-A7B9-BCD59DADD31B}">
      <dgm:prSet/>
      <dgm:spPr/>
      <dgm:t>
        <a:bodyPr/>
        <a:lstStyle/>
        <a:p>
          <a:endParaRPr lang="en-US"/>
        </a:p>
      </dgm:t>
    </dgm:pt>
    <dgm:pt modelId="{F96A55BB-DFA7-4882-BA27-DF0CFB49BC61}" type="sibTrans" cxnId="{E2226BA8-2A56-46D1-A7B9-BCD59DADD31B}">
      <dgm:prSet/>
      <dgm:spPr/>
      <dgm:t>
        <a:bodyPr/>
        <a:lstStyle/>
        <a:p>
          <a:endParaRPr lang="en-US"/>
        </a:p>
      </dgm:t>
    </dgm:pt>
    <dgm:pt modelId="{91A38893-1D97-40AE-A1DB-AB0C93C17333}" type="pres">
      <dgm:prSet presAssocID="{3A45B94A-D4BD-491D-BC5D-408E376EE18E}" presName="Name0" presStyleCnt="0">
        <dgm:presLayoutVars>
          <dgm:dir/>
          <dgm:animLvl val="lvl"/>
          <dgm:resizeHandles val="exact"/>
        </dgm:presLayoutVars>
      </dgm:prSet>
      <dgm:spPr/>
    </dgm:pt>
    <dgm:pt modelId="{C39BF255-21FB-4084-9AE5-E8BB3D9F66F8}" type="pres">
      <dgm:prSet presAssocID="{B7B96288-B5FD-43DA-B05C-AC323F5BBEA1}" presName="boxAndChildren" presStyleCnt="0"/>
      <dgm:spPr/>
    </dgm:pt>
    <dgm:pt modelId="{EE88ADB0-A99F-4675-8F44-15DB6CA721F8}" type="pres">
      <dgm:prSet presAssocID="{B7B96288-B5FD-43DA-B05C-AC323F5BBEA1}" presName="parentTextBox" presStyleLbl="node1" presStyleIdx="0" presStyleCnt="3"/>
      <dgm:spPr/>
    </dgm:pt>
    <dgm:pt modelId="{AEC7F754-219F-4A71-9731-841F2AD273B3}" type="pres">
      <dgm:prSet presAssocID="{B7B96288-B5FD-43DA-B05C-AC323F5BBEA1}" presName="entireBox" presStyleLbl="node1" presStyleIdx="0" presStyleCnt="3"/>
      <dgm:spPr/>
    </dgm:pt>
    <dgm:pt modelId="{F8998873-2378-4629-A4F5-ACBC57B9EB29}" type="pres">
      <dgm:prSet presAssocID="{B7B96288-B5FD-43DA-B05C-AC323F5BBEA1}" presName="descendantBox" presStyleCnt="0"/>
      <dgm:spPr/>
    </dgm:pt>
    <dgm:pt modelId="{23E808EF-77EE-4AA2-AD0A-83CEC3896831}" type="pres">
      <dgm:prSet presAssocID="{B48C65B8-B773-4B47-A3EF-4DDA2D753B6C}" presName="childTextBox" presStyleLbl="fgAccFollowNode1" presStyleIdx="0" presStyleCnt="2">
        <dgm:presLayoutVars>
          <dgm:bulletEnabled val="1"/>
        </dgm:presLayoutVars>
      </dgm:prSet>
      <dgm:spPr/>
      <dgm:t>
        <a:bodyPr/>
        <a:lstStyle/>
        <a:p>
          <a:endParaRPr lang="en-US"/>
        </a:p>
      </dgm:t>
    </dgm:pt>
    <dgm:pt modelId="{58B51BA5-FB5B-4E97-B2D1-5BB0AE08D50A}" type="pres">
      <dgm:prSet presAssocID="{FA3F76DD-A127-41F9-B004-EB4A2578A768}" presName="childTextBox" presStyleLbl="fgAccFollowNode1" presStyleIdx="1" presStyleCnt="2">
        <dgm:presLayoutVars>
          <dgm:bulletEnabled val="1"/>
        </dgm:presLayoutVars>
      </dgm:prSet>
      <dgm:spPr/>
      <dgm:t>
        <a:bodyPr/>
        <a:lstStyle/>
        <a:p>
          <a:endParaRPr lang="en-US"/>
        </a:p>
      </dgm:t>
    </dgm:pt>
    <dgm:pt modelId="{2F822F99-54CD-4BA5-BADA-23DD67C9973F}" type="pres">
      <dgm:prSet presAssocID="{50514C17-8A61-4847-998D-02A1FEFD181E}" presName="sp" presStyleCnt="0"/>
      <dgm:spPr/>
    </dgm:pt>
    <dgm:pt modelId="{8FC0E227-3F87-45A5-855D-4FA1619106D1}" type="pres">
      <dgm:prSet presAssocID="{056A897C-F7F2-4B6D-BFE7-F47BF44E76E6}" presName="arrowAndChildren" presStyleCnt="0"/>
      <dgm:spPr/>
    </dgm:pt>
    <dgm:pt modelId="{939944E2-F84C-494F-B14D-8762D9F23F72}" type="pres">
      <dgm:prSet presAssocID="{056A897C-F7F2-4B6D-BFE7-F47BF44E76E6}" presName="parentTextArrow" presStyleLbl="node1" presStyleIdx="1" presStyleCnt="3" custScaleY="59173"/>
      <dgm:spPr/>
    </dgm:pt>
    <dgm:pt modelId="{F7EC6148-9B13-4ED9-B8D9-56152739F650}" type="pres">
      <dgm:prSet presAssocID="{8177E208-B415-4338-B5AC-301B1BBB1445}" presName="sp" presStyleCnt="0"/>
      <dgm:spPr/>
    </dgm:pt>
    <dgm:pt modelId="{421D2466-93DB-4803-8A3A-D53F41AA10BF}" type="pres">
      <dgm:prSet presAssocID="{683D686C-2D3D-4327-891F-63D6DD94CE10}" presName="arrowAndChildren" presStyleCnt="0"/>
      <dgm:spPr/>
    </dgm:pt>
    <dgm:pt modelId="{27520789-277B-4A38-B34A-BDED4515A4CB}" type="pres">
      <dgm:prSet presAssocID="{683D686C-2D3D-4327-891F-63D6DD94CE10}" presName="parentTextArrow" presStyleLbl="node1" presStyleIdx="2" presStyleCnt="3" custScaleY="59838"/>
      <dgm:spPr/>
    </dgm:pt>
  </dgm:ptLst>
  <dgm:cxnLst>
    <dgm:cxn modelId="{3FDED94C-E8D0-426F-BE80-5447A628D673}" srcId="{B7B96288-B5FD-43DA-B05C-AC323F5BBEA1}" destId="{B48C65B8-B773-4B47-A3EF-4DDA2D753B6C}" srcOrd="0" destOrd="0" parTransId="{BB0E3BEE-3B88-42EC-81F2-0832A6B5DB17}" sibTransId="{EAC72149-4158-47D3-9CDC-D15AD3EDDD2E}"/>
    <dgm:cxn modelId="{F665CF92-E9E5-42DD-B48D-4A76B8F666EC}" srcId="{3A45B94A-D4BD-491D-BC5D-408E376EE18E}" destId="{683D686C-2D3D-4327-891F-63D6DD94CE10}" srcOrd="0" destOrd="0" parTransId="{6BA4789F-64D4-4FE4-9667-8F9944398E7E}" sibTransId="{8177E208-B415-4338-B5AC-301B1BBB1445}"/>
    <dgm:cxn modelId="{2343E37E-6A43-4731-BEA5-17C94CCA842E}" type="presOf" srcId="{B7B96288-B5FD-43DA-B05C-AC323F5BBEA1}" destId="{EE88ADB0-A99F-4675-8F44-15DB6CA721F8}" srcOrd="0" destOrd="0" presId="urn:microsoft.com/office/officeart/2005/8/layout/process4"/>
    <dgm:cxn modelId="{2926A21D-3BC9-4B86-84ED-CB9619D4893D}" type="presOf" srcId="{B48C65B8-B773-4B47-A3EF-4DDA2D753B6C}" destId="{23E808EF-77EE-4AA2-AD0A-83CEC3896831}" srcOrd="0" destOrd="0" presId="urn:microsoft.com/office/officeart/2005/8/layout/process4"/>
    <dgm:cxn modelId="{C4D7DA41-C0B6-4F1D-B985-E2594F765B16}" srcId="{3A45B94A-D4BD-491D-BC5D-408E376EE18E}" destId="{056A897C-F7F2-4B6D-BFE7-F47BF44E76E6}" srcOrd="1" destOrd="0" parTransId="{E503AC34-EA1E-44F8-8A6F-0AA944D4FAAC}" sibTransId="{50514C17-8A61-4847-998D-02A1FEFD181E}"/>
    <dgm:cxn modelId="{AF7669E5-4427-4240-8E41-0499180AF7BD}" type="presOf" srcId="{FA3F76DD-A127-41F9-B004-EB4A2578A768}" destId="{58B51BA5-FB5B-4E97-B2D1-5BB0AE08D50A}" srcOrd="0" destOrd="0" presId="urn:microsoft.com/office/officeart/2005/8/layout/process4"/>
    <dgm:cxn modelId="{E2226BA8-2A56-46D1-A7B9-BCD59DADD31B}" srcId="{B7B96288-B5FD-43DA-B05C-AC323F5BBEA1}" destId="{FA3F76DD-A127-41F9-B004-EB4A2578A768}" srcOrd="1" destOrd="0" parTransId="{2997D39C-5C3E-42EE-A367-5A77CCD48AC6}" sibTransId="{F96A55BB-DFA7-4882-BA27-DF0CFB49BC61}"/>
    <dgm:cxn modelId="{53800382-F6DF-4F1C-B2AF-0BE1D4980D61}" type="presOf" srcId="{B7B96288-B5FD-43DA-B05C-AC323F5BBEA1}" destId="{AEC7F754-219F-4A71-9731-841F2AD273B3}" srcOrd="1" destOrd="0" presId="urn:microsoft.com/office/officeart/2005/8/layout/process4"/>
    <dgm:cxn modelId="{AB29BFF2-ECAE-47FD-A996-92A278272808}" type="presOf" srcId="{3A45B94A-D4BD-491D-BC5D-408E376EE18E}" destId="{91A38893-1D97-40AE-A1DB-AB0C93C17333}" srcOrd="0" destOrd="0" presId="urn:microsoft.com/office/officeart/2005/8/layout/process4"/>
    <dgm:cxn modelId="{01F2E075-522D-470B-AC4D-E2F8B5513A1C}" type="presOf" srcId="{056A897C-F7F2-4B6D-BFE7-F47BF44E76E6}" destId="{939944E2-F84C-494F-B14D-8762D9F23F72}" srcOrd="0" destOrd="0" presId="urn:microsoft.com/office/officeart/2005/8/layout/process4"/>
    <dgm:cxn modelId="{074F41B0-7B6F-4FC4-949D-A3E0F023C522}" type="presOf" srcId="{683D686C-2D3D-4327-891F-63D6DD94CE10}" destId="{27520789-277B-4A38-B34A-BDED4515A4CB}" srcOrd="0" destOrd="0" presId="urn:microsoft.com/office/officeart/2005/8/layout/process4"/>
    <dgm:cxn modelId="{6224467B-9531-4067-A67F-9ECD58D0B0A4}" srcId="{3A45B94A-D4BD-491D-BC5D-408E376EE18E}" destId="{B7B96288-B5FD-43DA-B05C-AC323F5BBEA1}" srcOrd="2" destOrd="0" parTransId="{8E17CF62-9A20-4B1B-B279-D8CAFAE782C7}" sibTransId="{83F6233B-E6E5-4C6E-B4E8-C805DFF6EA62}"/>
    <dgm:cxn modelId="{0A50FFC9-2F85-4930-B42D-0E587495E252}" type="presParOf" srcId="{91A38893-1D97-40AE-A1DB-AB0C93C17333}" destId="{C39BF255-21FB-4084-9AE5-E8BB3D9F66F8}" srcOrd="0" destOrd="0" presId="urn:microsoft.com/office/officeart/2005/8/layout/process4"/>
    <dgm:cxn modelId="{1208D21C-185A-4908-B046-06CA87781AEC}" type="presParOf" srcId="{C39BF255-21FB-4084-9AE5-E8BB3D9F66F8}" destId="{EE88ADB0-A99F-4675-8F44-15DB6CA721F8}" srcOrd="0" destOrd="0" presId="urn:microsoft.com/office/officeart/2005/8/layout/process4"/>
    <dgm:cxn modelId="{B02027BE-5047-4C12-8793-9880F3F963C6}" type="presParOf" srcId="{C39BF255-21FB-4084-9AE5-E8BB3D9F66F8}" destId="{AEC7F754-219F-4A71-9731-841F2AD273B3}" srcOrd="1" destOrd="0" presId="urn:microsoft.com/office/officeart/2005/8/layout/process4"/>
    <dgm:cxn modelId="{A591D6EB-F6CE-4074-AA61-38D82067A0BD}" type="presParOf" srcId="{C39BF255-21FB-4084-9AE5-E8BB3D9F66F8}" destId="{F8998873-2378-4629-A4F5-ACBC57B9EB29}" srcOrd="2" destOrd="0" presId="urn:microsoft.com/office/officeart/2005/8/layout/process4"/>
    <dgm:cxn modelId="{9400B42F-1B5C-4782-BAF1-D0B07A7DB4D9}" type="presParOf" srcId="{F8998873-2378-4629-A4F5-ACBC57B9EB29}" destId="{23E808EF-77EE-4AA2-AD0A-83CEC3896831}" srcOrd="0" destOrd="0" presId="urn:microsoft.com/office/officeart/2005/8/layout/process4"/>
    <dgm:cxn modelId="{8E269D16-C0BA-4861-B772-B20B26E6A0D1}" type="presParOf" srcId="{F8998873-2378-4629-A4F5-ACBC57B9EB29}" destId="{58B51BA5-FB5B-4E97-B2D1-5BB0AE08D50A}" srcOrd="1" destOrd="0" presId="urn:microsoft.com/office/officeart/2005/8/layout/process4"/>
    <dgm:cxn modelId="{1A4E7FA0-E400-4B1B-8AAC-7F4426E72409}" type="presParOf" srcId="{91A38893-1D97-40AE-A1DB-AB0C93C17333}" destId="{2F822F99-54CD-4BA5-BADA-23DD67C9973F}" srcOrd="1" destOrd="0" presId="urn:microsoft.com/office/officeart/2005/8/layout/process4"/>
    <dgm:cxn modelId="{0C926A7E-9A11-40FC-8197-84AFD2C89B7F}" type="presParOf" srcId="{91A38893-1D97-40AE-A1DB-AB0C93C17333}" destId="{8FC0E227-3F87-45A5-855D-4FA1619106D1}" srcOrd="2" destOrd="0" presId="urn:microsoft.com/office/officeart/2005/8/layout/process4"/>
    <dgm:cxn modelId="{81693F0C-629B-4E5D-BEFC-53526EED7539}" type="presParOf" srcId="{8FC0E227-3F87-45A5-855D-4FA1619106D1}" destId="{939944E2-F84C-494F-B14D-8762D9F23F72}" srcOrd="0" destOrd="0" presId="urn:microsoft.com/office/officeart/2005/8/layout/process4"/>
    <dgm:cxn modelId="{530429B2-4B15-47ED-B251-F9277063E206}" type="presParOf" srcId="{91A38893-1D97-40AE-A1DB-AB0C93C17333}" destId="{F7EC6148-9B13-4ED9-B8D9-56152739F650}" srcOrd="3" destOrd="0" presId="urn:microsoft.com/office/officeart/2005/8/layout/process4"/>
    <dgm:cxn modelId="{9FC99180-7301-4EEC-9BD0-537A408DF58D}" type="presParOf" srcId="{91A38893-1D97-40AE-A1DB-AB0C93C17333}" destId="{421D2466-93DB-4803-8A3A-D53F41AA10BF}" srcOrd="4" destOrd="0" presId="urn:microsoft.com/office/officeart/2005/8/layout/process4"/>
    <dgm:cxn modelId="{007CE428-FCC7-484C-A90B-533EE707A27F}" type="presParOf" srcId="{421D2466-93DB-4803-8A3A-D53F41AA10BF}" destId="{27520789-277B-4A38-B34A-BDED4515A4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7F754-219F-4A71-9731-841F2AD273B3}">
      <dsp:nvSpPr>
        <dsp:cNvPr id="0" name=""/>
        <dsp:cNvSpPr/>
      </dsp:nvSpPr>
      <dsp:spPr>
        <a:xfrm>
          <a:off x="0" y="2351262"/>
          <a:ext cx="8810625" cy="13055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i="0" kern="1200" dirty="0" smtClean="0"/>
            <a:t>Coordinator searches for documentation of donation wishes</a:t>
          </a:r>
          <a:endParaRPr lang="en-US" sz="2500" i="0" kern="1200" dirty="0"/>
        </a:p>
      </dsp:txBody>
      <dsp:txXfrm>
        <a:off x="0" y="2351262"/>
        <a:ext cx="8810625" cy="704980"/>
      </dsp:txXfrm>
    </dsp:sp>
    <dsp:sp modelId="{23E808EF-77EE-4AA2-AD0A-83CEC3896831}">
      <dsp:nvSpPr>
        <dsp:cNvPr id="0" name=""/>
        <dsp:cNvSpPr/>
      </dsp:nvSpPr>
      <dsp:spPr>
        <a:xfrm>
          <a:off x="0" y="3030132"/>
          <a:ext cx="4405312" cy="600539"/>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b="1" kern="1200" smtClean="0">
              <a:latin typeface="Calibri" panose="020F0502020204030204" pitchFamily="34" charset="0"/>
            </a:rPr>
            <a:t>REGISTERED: Work with family to honor donor’s wishes</a:t>
          </a:r>
          <a:endParaRPr lang="en-US" sz="1900" i="0" kern="1200" dirty="0"/>
        </a:p>
      </dsp:txBody>
      <dsp:txXfrm>
        <a:off x="0" y="3030132"/>
        <a:ext cx="4405312" cy="600539"/>
      </dsp:txXfrm>
    </dsp:sp>
    <dsp:sp modelId="{58B51BA5-FB5B-4E97-B2D1-5BB0AE08D50A}">
      <dsp:nvSpPr>
        <dsp:cNvPr id="0" name=""/>
        <dsp:cNvSpPr/>
      </dsp:nvSpPr>
      <dsp:spPr>
        <a:xfrm>
          <a:off x="4405312" y="3030132"/>
          <a:ext cx="4405312" cy="600539"/>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r>
            <a:rPr lang="en-US" sz="1900" b="1" kern="1200" smtClean="0">
              <a:latin typeface="Calibri" panose="020F0502020204030204" pitchFamily="34" charset="0"/>
            </a:rPr>
            <a:t>NOT REGISTERED: Talk with family to about donation</a:t>
          </a:r>
          <a:endParaRPr lang="en-US" sz="1900" i="0" kern="1200" dirty="0"/>
        </a:p>
      </dsp:txBody>
      <dsp:txXfrm>
        <a:off x="4405312" y="3030132"/>
        <a:ext cx="4405312" cy="600539"/>
      </dsp:txXfrm>
    </dsp:sp>
    <dsp:sp modelId="{939944E2-F84C-494F-B14D-8762D9F23F72}">
      <dsp:nvSpPr>
        <dsp:cNvPr id="0" name=""/>
        <dsp:cNvSpPr/>
      </dsp:nvSpPr>
      <dsp:spPr>
        <a:xfrm rot="10800000">
          <a:off x="0" y="1182716"/>
          <a:ext cx="8810625" cy="1188128"/>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Donation can only proceed </a:t>
          </a:r>
          <a:r>
            <a:rPr lang="en-US" sz="2500" i="1" kern="1200" dirty="0" smtClean="0"/>
            <a:t>AFTER</a:t>
          </a:r>
          <a:r>
            <a:rPr lang="en-US" sz="2500" i="0" kern="1200" dirty="0" smtClean="0"/>
            <a:t> death has been declared</a:t>
          </a:r>
          <a:endParaRPr lang="en-US" sz="2500" i="1" kern="1200" dirty="0"/>
        </a:p>
      </dsp:txBody>
      <dsp:txXfrm rot="10800000">
        <a:off x="0" y="1182716"/>
        <a:ext cx="8810625" cy="772010"/>
      </dsp:txXfrm>
    </dsp:sp>
    <dsp:sp modelId="{27520789-277B-4A38-B34A-BDED4515A4CB}">
      <dsp:nvSpPr>
        <dsp:cNvPr id="0" name=""/>
        <dsp:cNvSpPr/>
      </dsp:nvSpPr>
      <dsp:spPr>
        <a:xfrm rot="10800000">
          <a:off x="0" y="817"/>
          <a:ext cx="8810625" cy="1201481"/>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Hospital Notifies donation agency</a:t>
          </a:r>
          <a:endParaRPr lang="en-US" sz="2500" kern="1200" dirty="0"/>
        </a:p>
      </dsp:txBody>
      <dsp:txXfrm rot="10800000">
        <a:off x="0" y="817"/>
        <a:ext cx="8810625" cy="780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defTabSz="914259">
              <a:defRPr sz="1200" dirty="0">
                <a:latin typeface="Arial" charset="0"/>
                <a:cs typeface="+mn-cs"/>
              </a:defRPr>
            </a:lvl1pPr>
          </a:lstStyle>
          <a:p>
            <a:pPr>
              <a:defRPr/>
            </a:pPr>
            <a:endParaRPr lang="en-US" dirty="0"/>
          </a:p>
        </p:txBody>
      </p:sp>
      <p:sp>
        <p:nvSpPr>
          <p:cNvPr id="70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defTabSz="914259">
              <a:defRPr sz="1200" dirty="0">
                <a:latin typeface="Arial" charset="0"/>
                <a:cs typeface="+mn-cs"/>
              </a:defRPr>
            </a:lvl1pPr>
          </a:lstStyle>
          <a:p>
            <a:pPr>
              <a:defRPr/>
            </a:pPr>
            <a:endParaRPr lang="en-US" dirty="0"/>
          </a:p>
        </p:txBody>
      </p:sp>
      <p:sp>
        <p:nvSpPr>
          <p:cNvPr id="70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defTabSz="914259">
              <a:defRPr sz="1200" dirty="0">
                <a:latin typeface="Arial" charset="0"/>
                <a:cs typeface="+mn-cs"/>
              </a:defRPr>
            </a:lvl1pPr>
          </a:lstStyle>
          <a:p>
            <a:pPr>
              <a:defRPr/>
            </a:pPr>
            <a:endParaRPr lang="en-US" dirty="0"/>
          </a:p>
        </p:txBody>
      </p:sp>
      <p:sp>
        <p:nvSpPr>
          <p:cNvPr id="70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defTabSz="914259">
              <a:defRPr sz="1200">
                <a:latin typeface="Arial" charset="0"/>
                <a:cs typeface="+mn-cs"/>
              </a:defRPr>
            </a:lvl1pPr>
          </a:lstStyle>
          <a:p>
            <a:pPr>
              <a:defRPr/>
            </a:pPr>
            <a:fld id="{C481D14E-E8DC-4BEB-9E88-74D1EA464D3D}" type="slidenum">
              <a:rPr lang="en-US"/>
              <a:pPr>
                <a:defRPr/>
              </a:pPr>
              <a:t>‹#›</a:t>
            </a:fld>
            <a:endParaRPr lang="en-US" dirty="0"/>
          </a:p>
        </p:txBody>
      </p:sp>
    </p:spTree>
    <p:extLst>
      <p:ext uri="{BB962C8B-B14F-4D97-AF65-F5344CB8AC3E}">
        <p14:creationId xmlns:p14="http://schemas.microsoft.com/office/powerpoint/2010/main" val="1407600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871">
              <a:defRPr sz="1200" dirty="0">
                <a:latin typeface="Arial" charset="0"/>
                <a:cs typeface="+mn-cs"/>
              </a:defRPr>
            </a:lvl1pPr>
          </a:lstStyle>
          <a:p>
            <a:pPr>
              <a:defRPr/>
            </a:pPr>
            <a:endParaRPr lang="en-US" dirty="0"/>
          </a:p>
        </p:txBody>
      </p:sp>
      <p:sp>
        <p:nvSpPr>
          <p:cNvPr id="5120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871">
              <a:defRPr sz="1200" dirty="0">
                <a:latin typeface="Arial" charset="0"/>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871">
              <a:defRPr sz="1200" dirty="0">
                <a:latin typeface="Arial" charset="0"/>
                <a:cs typeface="+mn-cs"/>
              </a:defRPr>
            </a:lvl1pPr>
          </a:lstStyle>
          <a:p>
            <a:pPr>
              <a:defRPr/>
            </a:pPr>
            <a:endParaRPr lang="en-US" dirty="0"/>
          </a:p>
        </p:txBody>
      </p:sp>
      <p:sp>
        <p:nvSpPr>
          <p:cNvPr id="5120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871">
              <a:defRPr sz="1200">
                <a:latin typeface="Arial" charset="0"/>
                <a:cs typeface="+mn-cs"/>
              </a:defRPr>
            </a:lvl1pPr>
          </a:lstStyle>
          <a:p>
            <a:pPr>
              <a:defRPr/>
            </a:pPr>
            <a:fld id="{57EEAE9A-6FCF-4249-83E5-CC91A6575B81}" type="slidenum">
              <a:rPr lang="en-US"/>
              <a:pPr>
                <a:defRPr/>
              </a:pPr>
              <a:t>‹#›</a:t>
            </a:fld>
            <a:endParaRPr lang="en-US" dirty="0"/>
          </a:p>
        </p:txBody>
      </p:sp>
    </p:spTree>
    <p:extLst>
      <p:ext uri="{BB962C8B-B14F-4D97-AF65-F5344CB8AC3E}">
        <p14:creationId xmlns:p14="http://schemas.microsoft.com/office/powerpoint/2010/main" val="2196671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7EEAE9A-6FCF-4249-83E5-CC91A6575B8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l="25000" t="23111" r="25556" b="27111"/>
          <a:stretch>
            <a:fillRect/>
          </a:stretch>
        </p:blipFill>
        <p:spPr bwMode="auto">
          <a:xfrm>
            <a:off x="0" y="4495800"/>
            <a:ext cx="7010400" cy="4800600"/>
          </a:xfrm>
          <a:prstGeom prst="rect">
            <a:avLst/>
          </a:prstGeom>
          <a:noFill/>
          <a:ln w="9525">
            <a:noFill/>
            <a:miter lim="800000"/>
            <a:headEnd/>
            <a:tailEnd/>
          </a:ln>
        </p:spPr>
      </p:pic>
      <p:pic>
        <p:nvPicPr>
          <p:cNvPr id="1028" name="Picture 4"/>
          <p:cNvPicPr>
            <a:picLocks noChangeAspect="1" noChangeArrowheads="1"/>
          </p:cNvPicPr>
          <p:nvPr/>
        </p:nvPicPr>
        <p:blipFill>
          <a:blip r:embed="rId4"/>
          <a:srcRect l="25000" t="24000" r="25556" b="27111"/>
          <a:stretch>
            <a:fillRect/>
          </a:stretch>
        </p:blipFill>
        <p:spPr bwMode="auto">
          <a:xfrm>
            <a:off x="0" y="4419600"/>
            <a:ext cx="7086600" cy="4876800"/>
          </a:xfrm>
          <a:prstGeom prst="rect">
            <a:avLst/>
          </a:prstGeom>
          <a:noFill/>
          <a:ln w="9525">
            <a:noFill/>
            <a:miter lim="800000"/>
            <a:headEnd/>
            <a:tailEnd/>
          </a:ln>
        </p:spPr>
      </p:pic>
      <p:pic>
        <p:nvPicPr>
          <p:cNvPr id="1029" name="Picture 5"/>
          <p:cNvPicPr>
            <a:picLocks noChangeAspect="1" noChangeArrowheads="1"/>
          </p:cNvPicPr>
          <p:nvPr/>
        </p:nvPicPr>
        <p:blipFill>
          <a:blip r:embed="rId5"/>
          <a:srcRect l="25000" t="22444" r="25556" b="26889"/>
          <a:stretch>
            <a:fillRect/>
          </a:stretch>
        </p:blipFill>
        <p:spPr bwMode="auto">
          <a:xfrm>
            <a:off x="0" y="4343400"/>
            <a:ext cx="7086600" cy="4343400"/>
          </a:xfrm>
          <a:prstGeom prst="rect">
            <a:avLst/>
          </a:prstGeom>
          <a:noFill/>
          <a:ln w="9525">
            <a:noFill/>
            <a:miter lim="800000"/>
            <a:headEnd/>
            <a:tailEnd/>
          </a:ln>
        </p:spPr>
      </p:pic>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xfrm>
            <a:off x="701674" y="4416425"/>
            <a:ext cx="6080125" cy="4575175"/>
          </a:xfrm>
          <a:noFill/>
          <a:ln/>
        </p:spPr>
        <p:txBody>
          <a:bodyPr/>
          <a:lstStyle/>
          <a:p>
            <a:r>
              <a:rPr lang="en-US" b="1" dirty="0" smtClean="0"/>
              <a:t>Corneas</a:t>
            </a:r>
            <a:r>
              <a:rPr lang="en-US" b="1" baseline="0" dirty="0" smtClean="0"/>
              <a:t> – can restore vision to someone suffering from corneal blindness</a:t>
            </a:r>
            <a:endParaRPr lang="en-US" b="1" dirty="0" smtClean="0"/>
          </a:p>
          <a:p>
            <a:r>
              <a:rPr lang="en-US" b="1" dirty="0" smtClean="0"/>
              <a:t>Bone</a:t>
            </a:r>
            <a:r>
              <a:rPr lang="en-US" b="1" baseline="0" dirty="0" smtClean="0"/>
              <a:t> – can be used in dental surgeries, spinal fusion surgeries</a:t>
            </a:r>
          </a:p>
          <a:p>
            <a:r>
              <a:rPr lang="en-US" b="1" dirty="0" smtClean="0"/>
              <a:t>Skin –</a:t>
            </a:r>
            <a:r>
              <a:rPr lang="en-US" b="1" baseline="0" dirty="0" smtClean="0"/>
              <a:t> can be used to treat burn victims, in reconstructive surgeries such as a mastectomy</a:t>
            </a:r>
          </a:p>
          <a:p>
            <a:r>
              <a:rPr lang="en-US" b="1" baseline="0" dirty="0" smtClean="0"/>
              <a:t>Tendons &amp; Ligaments – often used to repair common sports injuries like torn ACL or MCL</a:t>
            </a:r>
          </a:p>
          <a:p>
            <a:r>
              <a:rPr lang="en-US" b="1" baseline="0" dirty="0" smtClean="0"/>
              <a:t>Unlike organs which have be to transplanted immediately, tissues can be preserved, most up to 5 years. Tissue can be used multiple times over the course of those 5 year.</a:t>
            </a:r>
          </a:p>
        </p:txBody>
      </p:sp>
      <p:sp>
        <p:nvSpPr>
          <p:cNvPr id="4" name="Slide Number Placeholder 3"/>
          <p:cNvSpPr>
            <a:spLocks noGrp="1"/>
          </p:cNvSpPr>
          <p:nvPr>
            <p:ph type="sldNum" sz="quarter" idx="5"/>
          </p:nvPr>
        </p:nvSpPr>
        <p:spPr/>
        <p:txBody>
          <a:bodyPr/>
          <a:lstStyle/>
          <a:p>
            <a:pPr>
              <a:defRPr/>
            </a:pPr>
            <a:fld id="{E4089BE7-B147-4330-A955-F0D8ACE50F5C}" type="slidenum">
              <a:rPr lang="en-US" smtClean="0"/>
              <a:pPr>
                <a:defRPr/>
              </a:pPr>
              <a:t>10</a:t>
            </a:fld>
            <a:endParaRPr lang="en-US" dirty="0"/>
          </a:p>
        </p:txBody>
      </p:sp>
      <p:pic>
        <p:nvPicPr>
          <p:cNvPr id="1026" name="Picture 2"/>
          <p:cNvPicPr>
            <a:picLocks noChangeAspect="1" noChangeArrowheads="1"/>
          </p:cNvPicPr>
          <p:nvPr/>
        </p:nvPicPr>
        <p:blipFill>
          <a:blip r:embed="rId6"/>
          <a:srcRect l="25556" t="24000" r="26111" b="27111"/>
          <a:stretch>
            <a:fillRect/>
          </a:stretch>
        </p:blipFill>
        <p:spPr bwMode="auto">
          <a:xfrm>
            <a:off x="0" y="4419600"/>
            <a:ext cx="7010400" cy="487680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pPr eaLnBrk="1" hangingPunct="1"/>
            <a:r>
              <a:rPr lang="en-US" dirty="0" smtClean="0"/>
              <a:t>Transplant is a specialty</a:t>
            </a:r>
            <a:r>
              <a:rPr lang="en-US" baseline="0" dirty="0" smtClean="0"/>
              <a:t> just like other areas of medicine so your doctor would refer you to a transplant center for evaluation. We only have one transplant center in Nevada (UMC) and they only perform kidney transplants. That means anyone needing a different organ will have to go out of state for the transplant. BUT you can still donate everything here.</a:t>
            </a:r>
          </a:p>
          <a:p>
            <a:pPr eaLnBrk="1" hangingPunct="1"/>
            <a:r>
              <a:rPr lang="en-US" baseline="0" dirty="0" smtClean="0"/>
              <a:t>If the patient is a good candidate for transplant, they will be placed on the national waiting list. Getting on the waiting list can be hard. You have to be sick enough that you desperately need the organ to survive but must be healthy enough to survive the major surgery.</a:t>
            </a:r>
          </a:p>
          <a:p>
            <a:pPr eaLnBrk="1" hangingPunct="1"/>
            <a:r>
              <a:rPr lang="en-US" baseline="0" dirty="0" smtClean="0"/>
              <a:t>BLOOOD TYPE must be compatible between donor and recipient – MEDICAL URGENCY , the sicker a person is the higher they are on the waiting list BUT all other factors matter so a less sick person may get the first organ based on medical compatibility – ORGAN SIZE – donated organ should be similar in size to patient's current organ. Must fit in the space (example a 6’3” man’s heart won’t fit in the small chest cavity of a 5’3” woman AND a smaller person’s heart won’t be large and strong enough to pump blood through the body of a much larger person)</a:t>
            </a:r>
          </a:p>
          <a:p>
            <a:pPr eaLnBrk="1" hangingPunct="1"/>
            <a:r>
              <a:rPr lang="en-US" baseline="0" dirty="0" smtClean="0"/>
              <a:t>Patient may also have a friend or family member who can be a living donor – kidneys are most common for living donation</a:t>
            </a:r>
            <a:endParaRPr lang="en-US" dirty="0" smtClean="0"/>
          </a:p>
        </p:txBody>
      </p:sp>
      <p:sp>
        <p:nvSpPr>
          <p:cNvPr id="27652" name="Slide Number Placeholder 3"/>
          <p:cNvSpPr>
            <a:spLocks noGrp="1"/>
          </p:cNvSpPr>
          <p:nvPr>
            <p:ph type="sldNum" sz="quarter" idx="5"/>
          </p:nvPr>
        </p:nvSpPr>
        <p:spPr/>
        <p:txBody>
          <a:bodyPr/>
          <a:lstStyle/>
          <a:p>
            <a:pPr>
              <a:defRPr/>
            </a:pPr>
            <a:fld id="{0403C776-8A52-4281-AE50-423EF984E134}" type="slidenum">
              <a:rPr lang="en-US" smtClean="0">
                <a:latin typeface="Arial" pitchFamily="34" charset="0"/>
              </a:rPr>
              <a:pPr>
                <a:defRPr/>
              </a:pPr>
              <a:t>11</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eaLnBrk="1" hangingPunct="1"/>
            <a:endParaRPr lang="en-US" dirty="0" smtClean="0"/>
          </a:p>
        </p:txBody>
      </p:sp>
      <p:sp>
        <p:nvSpPr>
          <p:cNvPr id="30724" name="Slide Number Placeholder 3"/>
          <p:cNvSpPr>
            <a:spLocks noGrp="1"/>
          </p:cNvSpPr>
          <p:nvPr>
            <p:ph type="sldNum" sz="quarter" idx="5"/>
          </p:nvPr>
        </p:nvSpPr>
        <p:spPr/>
        <p:txBody>
          <a:bodyPr/>
          <a:lstStyle/>
          <a:p>
            <a:pPr>
              <a:defRPr/>
            </a:pPr>
            <a:fld id="{48F84661-C021-4CDE-A753-79FB8DF0BBFF}" type="slidenum">
              <a:rPr lang="en-US" smtClean="0">
                <a:latin typeface="Arial" pitchFamily="34" charset="0"/>
              </a:rPr>
              <a:pPr>
                <a:defRPr/>
              </a:pPr>
              <a:t>12</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pPr eaLnBrk="1" hangingPunct="1"/>
            <a:r>
              <a:rPr lang="en-US" dirty="0" smtClean="0"/>
              <a:t>Most organ donors die from</a:t>
            </a:r>
            <a:r>
              <a:rPr lang="en-US" baseline="0" dirty="0" smtClean="0"/>
              <a:t> brain death. (Read definition) Doctors do a number of different tests to test for brain death. They start with simple tests like shining a light in a patient’s eye or checking their reflexes. One of the final tests is a scan of the brain (seen here) you can see all the wavy lines on the left – those show normal blood flow to the brain and normal brain function. On the right is a brain dead patient – you can see there is no activity.</a:t>
            </a:r>
            <a:endParaRPr lang="en-US" dirty="0" smtClean="0"/>
          </a:p>
        </p:txBody>
      </p:sp>
      <p:sp>
        <p:nvSpPr>
          <p:cNvPr id="31748" name="Slide Number Placeholder 3"/>
          <p:cNvSpPr>
            <a:spLocks noGrp="1"/>
          </p:cNvSpPr>
          <p:nvPr>
            <p:ph type="sldNum" sz="quarter" idx="5"/>
          </p:nvPr>
        </p:nvSpPr>
        <p:spPr/>
        <p:txBody>
          <a:bodyPr/>
          <a:lstStyle/>
          <a:p>
            <a:pPr>
              <a:defRPr/>
            </a:pPr>
            <a:fld id="{675B44D3-ACEA-4759-94BD-69E4839C1A53}" type="slidenum">
              <a:rPr lang="en-US" smtClean="0">
                <a:latin typeface="Arial" pitchFamily="34" charset="0"/>
              </a:rPr>
              <a:pPr>
                <a:defRPr/>
              </a:pPr>
              <a:t>13</a:t>
            </a:fld>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pPr eaLnBrk="1" hangingPunct="1"/>
            <a:r>
              <a:rPr lang="en-US" dirty="0" smtClean="0"/>
              <a:t>Several</a:t>
            </a:r>
            <a:r>
              <a:rPr lang="en-US" baseline="0" dirty="0" smtClean="0"/>
              <a:t> things can cause brain death (CAR CRASH one of the most common causes of a severe head injury)</a:t>
            </a:r>
          </a:p>
          <a:p>
            <a:pPr eaLnBrk="1" hangingPunct="1"/>
            <a:r>
              <a:rPr lang="en-US" baseline="0" dirty="0" smtClean="0"/>
              <a:t>Many people think brain death and a coma are the same – they are not. (QUESTION – what’s the difference) A person in a coma MAY recover, they have a chance of survival. A person who is brain dead will not recover – brain death is death.</a:t>
            </a:r>
            <a:endParaRPr lang="en-US" dirty="0" smtClean="0"/>
          </a:p>
        </p:txBody>
      </p:sp>
      <p:sp>
        <p:nvSpPr>
          <p:cNvPr id="32772" name="Slide Number Placeholder 3"/>
          <p:cNvSpPr>
            <a:spLocks noGrp="1"/>
          </p:cNvSpPr>
          <p:nvPr>
            <p:ph type="sldNum" sz="quarter" idx="5"/>
          </p:nvPr>
        </p:nvSpPr>
        <p:spPr/>
        <p:txBody>
          <a:bodyPr/>
          <a:lstStyle/>
          <a:p>
            <a:pPr>
              <a:defRPr/>
            </a:pPr>
            <a:fld id="{5F91E293-3679-4AD3-9EEB-D4CA01CC07D1}" type="slidenum">
              <a:rPr lang="en-US" smtClean="0">
                <a:latin typeface="Arial" pitchFamily="34" charset="0"/>
              </a:rPr>
              <a:pPr>
                <a:defRPr/>
              </a:pPr>
              <a:t>14</a:t>
            </a:fld>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p:spPr>
        <p:txBody>
          <a:bodyPr/>
          <a:lstStyle/>
          <a:p>
            <a:pPr eaLnBrk="1" hangingPunct="1"/>
            <a:r>
              <a:rPr lang="en-US" dirty="0" smtClean="0"/>
              <a:t>When</a:t>
            </a:r>
            <a:r>
              <a:rPr lang="en-US" baseline="0" dirty="0" smtClean="0"/>
              <a:t> doctors have done everything possible and someone’s life cannot be saved – that’s when the hospital will notify the donation agency of a potential donor. Donation will only proceed after death has been declared. First step is for a coordinator to find out if the person was a registered donor. They will look up the person’s name in an electronic database. If the person’s name is in the database that means they are a registered donor. When that happens we will work with a family to honor the donor’s wishes. If the person is not registered, Nevada Donor Network will talk with the patient’s family about donation. This is a decision we want everyone to make for themselves. Families grieving a tragic loss have enough stress and we don’t want them to be burdened with the decision about donation. We also encourage everyone to make their wishes known to their family – we don’t want a family to be shocked when they learn their loved one was a registered donor.</a:t>
            </a:r>
            <a:endParaRPr lang="en-US" dirty="0" smtClean="0"/>
          </a:p>
        </p:txBody>
      </p:sp>
      <p:sp>
        <p:nvSpPr>
          <p:cNvPr id="34820" name="Slide Number Placeholder 3"/>
          <p:cNvSpPr>
            <a:spLocks noGrp="1"/>
          </p:cNvSpPr>
          <p:nvPr>
            <p:ph type="sldNum" sz="quarter" idx="5"/>
          </p:nvPr>
        </p:nvSpPr>
        <p:spPr/>
        <p:txBody>
          <a:bodyPr/>
          <a:lstStyle/>
          <a:p>
            <a:pPr>
              <a:defRPr/>
            </a:pPr>
            <a:fld id="{8E69706B-1DA6-44A8-B52C-1748E1D7F4F4}" type="slidenum">
              <a:rPr lang="en-US" smtClean="0">
                <a:latin typeface="Arial" pitchFamily="34" charset="0"/>
              </a:rPr>
              <a:pPr>
                <a:defRPr/>
              </a:pPr>
              <a:t>15</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register before you are 18 it is not legally</a:t>
            </a:r>
            <a:r>
              <a:rPr lang="en-US" baseline="0" dirty="0" smtClean="0"/>
              <a:t> binding – meaning your parents have the final decision. UNLESS your parent/guardian chooses to sign the affidavit on the lower portion of the application. If the affidavit is signed, your decision cannot be overturned if you were to die before turning 18. Once you turn 18, the decision automatically becomes legally binding.</a:t>
            </a:r>
            <a:endParaRPr lang="en-US" dirty="0"/>
          </a:p>
        </p:txBody>
      </p:sp>
      <p:sp>
        <p:nvSpPr>
          <p:cNvPr id="4" name="Slide Number Placeholder 3"/>
          <p:cNvSpPr>
            <a:spLocks noGrp="1"/>
          </p:cNvSpPr>
          <p:nvPr>
            <p:ph type="sldNum" sz="quarter" idx="10"/>
          </p:nvPr>
        </p:nvSpPr>
        <p:spPr/>
        <p:txBody>
          <a:bodyPr/>
          <a:lstStyle/>
          <a:p>
            <a:pPr>
              <a:defRPr/>
            </a:pPr>
            <a:fld id="{57EEAE9A-6FCF-4249-83E5-CC91A6575B8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37482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ln/>
        </p:spPr>
      </p:sp>
      <p:sp>
        <p:nvSpPr>
          <p:cNvPr id="64514" name="Notes Placeholder 2"/>
          <p:cNvSpPr>
            <a:spLocks noGrp="1"/>
          </p:cNvSpPr>
          <p:nvPr>
            <p:ph type="body" idx="1"/>
          </p:nvPr>
        </p:nvSpPr>
        <p:spPr>
          <a:noFill/>
          <a:ln/>
        </p:spPr>
        <p:txBody>
          <a:bodyPr/>
          <a:lstStyle/>
          <a:p>
            <a:pPr eaLnBrk="1" hangingPunct="1"/>
            <a:endParaRPr lang="en-US" dirty="0" smtClean="0"/>
          </a:p>
        </p:txBody>
      </p:sp>
      <p:sp>
        <p:nvSpPr>
          <p:cNvPr id="34820" name="Slide Number Placeholder 3"/>
          <p:cNvSpPr>
            <a:spLocks noGrp="1"/>
          </p:cNvSpPr>
          <p:nvPr>
            <p:ph type="sldNum" sz="quarter" idx="5"/>
          </p:nvPr>
        </p:nvSpPr>
        <p:spPr/>
        <p:txBody>
          <a:bodyPr/>
          <a:lstStyle/>
          <a:p>
            <a:pPr>
              <a:defRPr/>
            </a:pPr>
            <a:fld id="{2E2309C2-2CF8-43AF-B36B-5BA9C4649731}" type="slidenum">
              <a:rPr lang="en-US" smtClean="0">
                <a:latin typeface="Arial" pitchFamily="34" charset="0"/>
              </a:rPr>
              <a:pPr>
                <a:defRPr/>
              </a:pPr>
              <a:t>18</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a:ln/>
        </p:spPr>
      </p:sp>
      <p:sp>
        <p:nvSpPr>
          <p:cNvPr id="66562" name="Notes Placeholder 2"/>
          <p:cNvSpPr>
            <a:spLocks noGrp="1"/>
          </p:cNvSpPr>
          <p:nvPr>
            <p:ph type="body" idx="1"/>
          </p:nvPr>
        </p:nvSpPr>
        <p:spPr>
          <a:noFill/>
          <a:ln/>
        </p:spPr>
        <p:txBody>
          <a:bodyPr/>
          <a:lstStyle/>
          <a:p>
            <a:pPr eaLnBrk="1" hangingPunct="1"/>
            <a:r>
              <a:rPr lang="en-US" dirty="0" smtClean="0"/>
              <a:t>3 reasons</a:t>
            </a:r>
            <a:r>
              <a:rPr lang="en-US" baseline="0" dirty="0" smtClean="0"/>
              <a:t> this won’t happen:</a:t>
            </a:r>
          </a:p>
          <a:p>
            <a:pPr eaLnBrk="1" hangingPunct="1"/>
            <a:r>
              <a:rPr lang="en-US" baseline="0" dirty="0" smtClean="0"/>
              <a:t>1. The doctor’s focus is to save your life. That’s why they become doctors – because they want to save people.</a:t>
            </a:r>
          </a:p>
          <a:p>
            <a:pPr eaLnBrk="1" hangingPunct="1"/>
            <a:r>
              <a:rPr lang="en-US" dirty="0" smtClean="0"/>
              <a:t>2. The doctors and nurses treating a patient in a hospital have nothing to do with the transplant process. DO NOT believe what you see on TV – organ donation is most often portrayed inaccurately on TV.</a:t>
            </a:r>
          </a:p>
          <a:p>
            <a:pPr eaLnBrk="1" hangingPunct="1"/>
            <a:r>
              <a:rPr lang="en-US" dirty="0" smtClean="0"/>
              <a:t>3.</a:t>
            </a:r>
            <a:r>
              <a:rPr lang="en-US" baseline="0" dirty="0" smtClean="0"/>
              <a:t> When we get a call that a patient is a potential donor, we don’t refer to the driver’s license to see if someone has the heart. We look in the electronic database which is updated monthly by the DMV. The driver’s license may be old or expired so we use the most recent information, which is found in the database.</a:t>
            </a:r>
            <a:endParaRPr lang="en-US" dirty="0" smtClean="0"/>
          </a:p>
        </p:txBody>
      </p:sp>
      <p:sp>
        <p:nvSpPr>
          <p:cNvPr id="34820" name="Slide Number Placeholder 3"/>
          <p:cNvSpPr>
            <a:spLocks noGrp="1"/>
          </p:cNvSpPr>
          <p:nvPr>
            <p:ph type="sldNum" sz="quarter" idx="5"/>
          </p:nvPr>
        </p:nvSpPr>
        <p:spPr/>
        <p:txBody>
          <a:bodyPr/>
          <a:lstStyle/>
          <a:p>
            <a:pPr>
              <a:defRPr/>
            </a:pPr>
            <a:fld id="{3A140B26-1521-4206-9BFA-DF3EFECC3296}" type="slidenum">
              <a:rPr lang="en-US" smtClean="0">
                <a:latin typeface="Arial" pitchFamily="34" charset="0"/>
              </a:rPr>
              <a:pPr>
                <a:defRPr/>
              </a:pPr>
              <a:t>19</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dirty="0" smtClean="0"/>
          </a:p>
        </p:txBody>
      </p:sp>
      <p:sp>
        <p:nvSpPr>
          <p:cNvPr id="34820" name="Slide Number Placeholder 3"/>
          <p:cNvSpPr>
            <a:spLocks noGrp="1"/>
          </p:cNvSpPr>
          <p:nvPr>
            <p:ph type="sldNum" sz="quarter" idx="5"/>
          </p:nvPr>
        </p:nvSpPr>
        <p:spPr/>
        <p:txBody>
          <a:bodyPr/>
          <a:lstStyle/>
          <a:p>
            <a:pPr>
              <a:defRPr/>
            </a:pPr>
            <a:fld id="{9CF819B8-E476-4D23-9EF4-5E9F254AEACE}" type="slidenum">
              <a:rPr lang="en-US" smtClean="0">
                <a:latin typeface="Arial" pitchFamily="34" charset="0"/>
              </a:rPr>
              <a:pPr>
                <a:defRPr/>
              </a:pPr>
              <a:t>20</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p:txBody>
          <a:bodyPr/>
          <a:lstStyle/>
          <a:p>
            <a:pPr>
              <a:defRPr/>
            </a:pPr>
            <a:fld id="{C506DA65-6633-4A5C-942C-2DB7BD3558F5}" type="slidenum">
              <a:rPr lang="en-US" smtClean="0">
                <a:latin typeface="Arial" pitchFamily="34" charset="0"/>
              </a:rPr>
              <a:pPr>
                <a:defRPr/>
              </a:pPr>
              <a:t>2</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eaLnBrk="1" hangingPunct="1"/>
            <a:r>
              <a:rPr lang="en-US" baseline="0" dirty="0" smtClean="0"/>
              <a:t>If a family is ever asked to pay for the donation costs it is an ERROR – and we make sure we tell our families to let us know if that error is made so we can help them takes care of it.</a:t>
            </a:r>
            <a:endParaRPr lang="en-US" dirty="0" smtClean="0"/>
          </a:p>
        </p:txBody>
      </p:sp>
      <p:sp>
        <p:nvSpPr>
          <p:cNvPr id="38916" name="Slide Number Placeholder 3"/>
          <p:cNvSpPr>
            <a:spLocks noGrp="1"/>
          </p:cNvSpPr>
          <p:nvPr>
            <p:ph type="sldNum" sz="quarter" idx="5"/>
          </p:nvPr>
        </p:nvSpPr>
        <p:spPr/>
        <p:txBody>
          <a:bodyPr/>
          <a:lstStyle/>
          <a:p>
            <a:pPr>
              <a:defRPr/>
            </a:pPr>
            <a:fld id="{5B19ADEF-E632-4449-8EE5-914E4C317EAC}" type="slidenum">
              <a:rPr lang="en-US" smtClean="0">
                <a:latin typeface="Arial" pitchFamily="34" charset="0"/>
              </a:rPr>
              <a:pPr>
                <a:defRPr/>
              </a:pPr>
              <a:t>21</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endParaRPr lang="en-US" dirty="0" smtClean="0"/>
          </a:p>
        </p:txBody>
      </p:sp>
      <p:sp>
        <p:nvSpPr>
          <p:cNvPr id="34820" name="Slide Number Placeholder 3"/>
          <p:cNvSpPr>
            <a:spLocks noGrp="1"/>
          </p:cNvSpPr>
          <p:nvPr>
            <p:ph type="sldNum" sz="quarter" idx="5"/>
          </p:nvPr>
        </p:nvSpPr>
        <p:spPr/>
        <p:txBody>
          <a:bodyPr/>
          <a:lstStyle/>
          <a:p>
            <a:pPr>
              <a:defRPr/>
            </a:pPr>
            <a:fld id="{9CF819B8-E476-4D23-9EF4-5E9F254AEACE}" type="slidenum">
              <a:rPr lang="en-US" smtClean="0">
                <a:latin typeface="Arial" pitchFamily="34" charset="0"/>
              </a:rPr>
              <a:pPr>
                <a:defRPr/>
              </a:pPr>
              <a:t>22</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en-US" dirty="0" smtClean="0"/>
              <a:t>Organ recovery</a:t>
            </a:r>
            <a:r>
              <a:rPr lang="en-US" baseline="0" dirty="0" smtClean="0"/>
              <a:t> happens in an operating room like any other surgery and the patient is sewn back up just like a living patient. Tissue recovery is a little more complicated but steps can be taken to make sure there are no visible signs of tissue donation. Skin can be taken from places where it will be covered by clothing in an open casket. Bones removed can be replaced by rods to keep the body intact. If someone donates their corneas – the entire eye is not removed – only the cornea, which is just a small sliver like a contact lens.</a:t>
            </a:r>
            <a:endParaRPr lang="en-US" dirty="0" smtClean="0"/>
          </a:p>
        </p:txBody>
      </p:sp>
      <p:sp>
        <p:nvSpPr>
          <p:cNvPr id="34820" name="Slide Number Placeholder 3"/>
          <p:cNvSpPr>
            <a:spLocks noGrp="1"/>
          </p:cNvSpPr>
          <p:nvPr>
            <p:ph type="sldNum" sz="quarter" idx="5"/>
          </p:nvPr>
        </p:nvSpPr>
        <p:spPr/>
        <p:txBody>
          <a:bodyPr/>
          <a:lstStyle/>
          <a:p>
            <a:pPr>
              <a:defRPr/>
            </a:pPr>
            <a:fld id="{9CF819B8-E476-4D23-9EF4-5E9F254AEACE}" type="slidenum">
              <a:rPr lang="en-US" smtClean="0">
                <a:latin typeface="Arial" pitchFamily="34" charset="0"/>
              </a:rPr>
              <a:pPr>
                <a:defRPr/>
              </a:pPr>
              <a:t>23</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pPr eaLnBrk="1" hangingPunct="1"/>
            <a:r>
              <a:rPr lang="en-US" dirty="0" smtClean="0"/>
              <a:t>If you are under 18 and</a:t>
            </a:r>
            <a:r>
              <a:rPr lang="en-US" baseline="0" dirty="0" smtClean="0"/>
              <a:t> you choose to say YES to donation – it is very important that you talk with your family and let them know that. It’s even important for adults to have that conversation so no one is shocked or caught off guard when they learn their loved one was a donor.</a:t>
            </a:r>
            <a:endParaRPr lang="en-US" dirty="0" smtClean="0"/>
          </a:p>
        </p:txBody>
      </p:sp>
      <p:sp>
        <p:nvSpPr>
          <p:cNvPr id="34820" name="Slide Number Placeholder 3"/>
          <p:cNvSpPr>
            <a:spLocks noGrp="1"/>
          </p:cNvSpPr>
          <p:nvPr>
            <p:ph type="sldNum" sz="quarter" idx="5"/>
          </p:nvPr>
        </p:nvSpPr>
        <p:spPr/>
        <p:txBody>
          <a:bodyPr/>
          <a:lstStyle/>
          <a:p>
            <a:pPr>
              <a:defRPr/>
            </a:pPr>
            <a:fld id="{89840B03-632A-4B4C-89EF-80A4DD6BC36B}" type="slidenum">
              <a:rPr lang="en-US" smtClean="0">
                <a:latin typeface="Arial" pitchFamily="34" charset="0"/>
              </a:rPr>
              <a:pPr>
                <a:defRPr/>
              </a:pPr>
              <a:t>24</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noFill/>
          <a:ln/>
        </p:spPr>
        <p:txBody>
          <a:bodyPr/>
          <a:lstStyle/>
          <a:p>
            <a:pPr eaLnBrk="1" hangingPunct="1"/>
            <a:r>
              <a:rPr lang="en-US" dirty="0" smtClean="0"/>
              <a:t>Aric Brill’s story highlights</a:t>
            </a:r>
            <a:r>
              <a:rPr lang="en-US" baseline="0" dirty="0" smtClean="0"/>
              <a:t> the importance of talking with your family. He told his mom when he went for her permit that he wanted to become a donor. When he was murdered at age 16, her first instinct was to say no. But she thought back to their conversation and realized that Aric wanted to help other people when he died so she said yes. His organs saved the lives of 6 people all because of that short conversation in the parking lot at the DMV.</a:t>
            </a:r>
            <a:endParaRPr lang="en-US" dirty="0" smtClean="0"/>
          </a:p>
        </p:txBody>
      </p:sp>
      <p:sp>
        <p:nvSpPr>
          <p:cNvPr id="38916" name="Slide Number Placeholder 3"/>
          <p:cNvSpPr>
            <a:spLocks noGrp="1"/>
          </p:cNvSpPr>
          <p:nvPr>
            <p:ph type="sldNum" sz="quarter" idx="5"/>
          </p:nvPr>
        </p:nvSpPr>
        <p:spPr/>
        <p:txBody>
          <a:bodyPr/>
          <a:lstStyle/>
          <a:p>
            <a:pPr>
              <a:defRPr/>
            </a:pPr>
            <a:fld id="{5B19ADEF-E632-4449-8EE5-914E4C317EAC}" type="slidenum">
              <a:rPr lang="en-US" smtClean="0">
                <a:latin typeface="Arial" pitchFamily="34" charset="0"/>
              </a:rPr>
              <a:pPr>
                <a:defRPr/>
              </a:pPr>
              <a:t>25</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en-US" dirty="0" smtClean="0"/>
              <a:t>You can register when you apply for a permit or driver’s license</a:t>
            </a:r>
            <a:r>
              <a:rPr lang="en-US" baseline="0" dirty="0" smtClean="0"/>
              <a:t> at DMV. But you don’t have to wait. You can register online at any time by going to Donate Life Nevada dot org – just click on the red heart and the form will come up. You can also register on Facebook – choose Life Event, Select Health and Wellness, then choose Organ Donor. If you’re registered you can share that with your friends and possibly inspire someone else to do the same. If you’re not registered there will be a link for you to click on and register. </a:t>
            </a:r>
            <a:endParaRPr lang="en-US" dirty="0" smtClean="0"/>
          </a:p>
        </p:txBody>
      </p:sp>
      <p:sp>
        <p:nvSpPr>
          <p:cNvPr id="34820" name="Slide Number Placeholder 3"/>
          <p:cNvSpPr>
            <a:spLocks noGrp="1"/>
          </p:cNvSpPr>
          <p:nvPr>
            <p:ph type="sldNum" sz="quarter" idx="5"/>
          </p:nvPr>
        </p:nvSpPr>
        <p:spPr/>
        <p:txBody>
          <a:bodyPr/>
          <a:lstStyle/>
          <a:p>
            <a:pPr>
              <a:defRPr/>
            </a:pPr>
            <a:fld id="{9CF819B8-E476-4D23-9EF4-5E9F254AEACE}" type="slidenum">
              <a:rPr lang="en-US" smtClean="0">
                <a:latin typeface="Arial" pitchFamily="34" charset="0"/>
              </a:rPr>
              <a:pPr>
                <a:defRPr/>
              </a:pPr>
              <a:t>26</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r>
              <a:rPr lang="en-US" dirty="0" smtClean="0"/>
              <a:t>Certain conditions, like </a:t>
            </a:r>
            <a:r>
              <a:rPr lang="en-US" dirty="0" smtClean="0">
                <a:effectLst/>
              </a:rPr>
              <a:t>kidney disease</a:t>
            </a:r>
            <a:r>
              <a:rPr lang="en-US" baseline="0" dirty="0" smtClean="0">
                <a:effectLst/>
              </a:rPr>
              <a:t> </a:t>
            </a:r>
            <a:r>
              <a:rPr lang="en-US" dirty="0" smtClean="0">
                <a:effectLst/>
              </a:rPr>
              <a:t>and heart conditions can </a:t>
            </a:r>
            <a:r>
              <a:rPr lang="en-US" dirty="0" smtClean="0">
                <a:effectLst/>
              </a:rPr>
              <a:t>be present at birth and lead to the need for an organ transplant. Other times, people need a transplant after being</a:t>
            </a:r>
            <a:r>
              <a:rPr lang="en-US" baseline="0" dirty="0" smtClean="0">
                <a:effectLst/>
              </a:rPr>
              <a:t> involved in an accident (car accidents are the most frequent) or developing a disease that harms their organs.</a:t>
            </a:r>
            <a:endParaRPr lang="en-US" dirty="0" smtClean="0"/>
          </a:p>
        </p:txBody>
      </p:sp>
      <p:sp>
        <p:nvSpPr>
          <p:cNvPr id="25604" name="Slide Number Placeholder 3"/>
          <p:cNvSpPr>
            <a:spLocks noGrp="1"/>
          </p:cNvSpPr>
          <p:nvPr>
            <p:ph type="sldNum" sz="quarter" idx="5"/>
          </p:nvPr>
        </p:nvSpPr>
        <p:spPr/>
        <p:txBody>
          <a:bodyPr/>
          <a:lstStyle/>
          <a:p>
            <a:pPr>
              <a:defRPr/>
            </a:pPr>
            <a:fld id="{8C0CBC05-40B3-4A15-B1E2-4184854C3304}" type="slidenum">
              <a:rPr lang="en-US" smtClean="0">
                <a:latin typeface="Arial" pitchFamily="34" charset="0"/>
              </a:rPr>
              <a:pPr>
                <a:defRPr/>
              </a:pPr>
              <a:t>3</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r>
              <a:rPr lang="en-US" dirty="0" smtClean="0"/>
              <a:t>On the left is a polycystic</a:t>
            </a:r>
            <a:r>
              <a:rPr lang="en-US" baseline="0" dirty="0" smtClean="0"/>
              <a:t> kidney, all the black and white spots are cysts. In the center is a smoker’s lungs. On the right is an enlarged heart.</a:t>
            </a:r>
            <a:endParaRPr lang="en-US" dirty="0" smtClean="0"/>
          </a:p>
        </p:txBody>
      </p:sp>
      <p:sp>
        <p:nvSpPr>
          <p:cNvPr id="26628" name="Slide Number Placeholder 3"/>
          <p:cNvSpPr>
            <a:spLocks noGrp="1"/>
          </p:cNvSpPr>
          <p:nvPr>
            <p:ph type="sldNum" sz="quarter" idx="5"/>
          </p:nvPr>
        </p:nvSpPr>
        <p:spPr/>
        <p:txBody>
          <a:bodyPr/>
          <a:lstStyle/>
          <a:p>
            <a:pPr>
              <a:defRPr/>
            </a:pPr>
            <a:fld id="{811EEBF5-D599-48B7-849B-84E6111B2704}" type="slidenum">
              <a:rPr lang="en-US" smtClean="0">
                <a:latin typeface="Arial" pitchFamily="34" charset="0"/>
              </a:rPr>
              <a:pPr>
                <a:defRPr/>
              </a:pPr>
              <a:t>4</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en-US" dirty="0" smtClean="0"/>
              <a:t>The</a:t>
            </a:r>
            <a:r>
              <a:rPr lang="en-US" baseline="0" dirty="0" smtClean="0"/>
              <a:t> majority of people (about 80%) on the waiting list are waiting for a kidney</a:t>
            </a:r>
            <a:endParaRPr lang="en-US" dirty="0" smtClean="0"/>
          </a:p>
        </p:txBody>
      </p:sp>
      <p:sp>
        <p:nvSpPr>
          <p:cNvPr id="29700" name="Slide Number Placeholder 3"/>
          <p:cNvSpPr>
            <a:spLocks noGrp="1"/>
          </p:cNvSpPr>
          <p:nvPr>
            <p:ph type="sldNum" sz="quarter" idx="5"/>
          </p:nvPr>
        </p:nvSpPr>
        <p:spPr/>
        <p:txBody>
          <a:bodyPr/>
          <a:lstStyle/>
          <a:p>
            <a:pPr>
              <a:defRPr/>
            </a:pPr>
            <a:fld id="{8DC737F4-2B79-492B-8050-EAE9ABC862DA}" type="slidenum">
              <a:rPr lang="en-US" smtClean="0">
                <a:latin typeface="Arial" pitchFamily="34" charset="0"/>
              </a:rPr>
              <a:pPr>
                <a:defRPr/>
              </a:pPr>
              <a:t>5</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en-US" dirty="0" smtClean="0"/>
              <a:t>Add another 13,000 people to this stadium, and that represents the number of people across the U.S. waiting for a life-saving transplant.</a:t>
            </a:r>
            <a:r>
              <a:rPr lang="en-US" baseline="0" dirty="0" smtClean="0"/>
              <a:t> There just aren’t enough organs to go around, which tragically means that 18 people die each day while waiting on the list.</a:t>
            </a:r>
            <a:endParaRPr lang="en-US" dirty="0" smtClean="0"/>
          </a:p>
        </p:txBody>
      </p:sp>
      <p:sp>
        <p:nvSpPr>
          <p:cNvPr id="35844" name="Slide Number Placeholder 3"/>
          <p:cNvSpPr>
            <a:spLocks noGrp="1"/>
          </p:cNvSpPr>
          <p:nvPr>
            <p:ph type="sldNum" sz="quarter" idx="5"/>
          </p:nvPr>
        </p:nvSpPr>
        <p:spPr/>
        <p:txBody>
          <a:bodyPr/>
          <a:lstStyle/>
          <a:p>
            <a:pPr>
              <a:defRPr/>
            </a:pPr>
            <a:fld id="{69CD5973-F0DB-4FBC-8037-9A1026DDBC72}" type="slidenum">
              <a:rPr lang="en-US" smtClean="0">
                <a:latin typeface="Arial" pitchFamily="34" charset="0"/>
              </a:rPr>
              <a:pPr>
                <a:defRPr/>
              </a:pPr>
              <a:t>6</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r>
              <a:rPr lang="en-US" dirty="0" smtClean="0"/>
              <a:t>One person can make a big difference –one organ donor can save up to 8 people</a:t>
            </a:r>
            <a:r>
              <a:rPr lang="en-US" baseline="0" dirty="0" smtClean="0"/>
              <a:t> through organ donation</a:t>
            </a:r>
            <a:endParaRPr lang="en-US" dirty="0" smtClean="0"/>
          </a:p>
        </p:txBody>
      </p:sp>
      <p:sp>
        <p:nvSpPr>
          <p:cNvPr id="28676" name="Slide Number Placeholder 3"/>
          <p:cNvSpPr>
            <a:spLocks noGrp="1"/>
          </p:cNvSpPr>
          <p:nvPr>
            <p:ph type="sldNum" sz="quarter" idx="5"/>
          </p:nvPr>
        </p:nvSpPr>
        <p:spPr/>
        <p:txBody>
          <a:bodyPr/>
          <a:lstStyle/>
          <a:p>
            <a:pPr>
              <a:defRPr/>
            </a:pPr>
            <a:fld id="{83BC5240-49A3-4F4E-B128-8E7988668374}" type="slidenum">
              <a:rPr lang="en-US" smtClean="0">
                <a:latin typeface="Arial" pitchFamily="34" charset="0"/>
              </a:rPr>
              <a:pPr>
                <a:defRPr/>
              </a:pPr>
              <a:t>7</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srcRect l="25000" t="24000" r="25556" b="27111"/>
          <a:stretch>
            <a:fillRect/>
          </a:stretch>
        </p:blipFill>
        <p:spPr bwMode="auto">
          <a:xfrm>
            <a:off x="0" y="4572000"/>
            <a:ext cx="7162800" cy="4572000"/>
          </a:xfrm>
          <a:prstGeom prst="rect">
            <a:avLst/>
          </a:prstGeom>
          <a:noFill/>
          <a:ln w="9525">
            <a:noFill/>
            <a:miter lim="800000"/>
            <a:headEnd/>
            <a:tailEnd/>
          </a:ln>
        </p:spPr>
      </p:pic>
      <p:pic>
        <p:nvPicPr>
          <p:cNvPr id="1031" name="Picture 7"/>
          <p:cNvPicPr>
            <a:picLocks noChangeAspect="1" noChangeArrowheads="1"/>
          </p:cNvPicPr>
          <p:nvPr/>
        </p:nvPicPr>
        <p:blipFill>
          <a:blip r:embed="rId4"/>
          <a:srcRect l="25000" t="24000" r="26111" b="27111"/>
          <a:stretch>
            <a:fillRect/>
          </a:stretch>
        </p:blipFill>
        <p:spPr bwMode="auto">
          <a:xfrm>
            <a:off x="0" y="4419600"/>
            <a:ext cx="7086600" cy="4648200"/>
          </a:xfrm>
          <a:prstGeom prst="rect">
            <a:avLst/>
          </a:prstGeom>
          <a:noFill/>
          <a:ln w="9525">
            <a:noFill/>
            <a:miter lim="800000"/>
            <a:headEnd/>
            <a:tailEnd/>
          </a:ln>
        </p:spPr>
      </p:pic>
      <p:pic>
        <p:nvPicPr>
          <p:cNvPr id="1030" name="Picture 6"/>
          <p:cNvPicPr>
            <a:picLocks noChangeAspect="1" noChangeArrowheads="1"/>
          </p:cNvPicPr>
          <p:nvPr/>
        </p:nvPicPr>
        <p:blipFill>
          <a:blip r:embed="rId5"/>
          <a:srcRect l="25000" t="23111" r="26111" b="27111"/>
          <a:stretch>
            <a:fillRect/>
          </a:stretch>
        </p:blipFill>
        <p:spPr bwMode="auto">
          <a:xfrm>
            <a:off x="0" y="4495800"/>
            <a:ext cx="7239000" cy="4800600"/>
          </a:xfrm>
          <a:prstGeom prst="rect">
            <a:avLst/>
          </a:prstGeom>
          <a:noFill/>
          <a:ln w="9525">
            <a:noFill/>
            <a:miter lim="800000"/>
            <a:headEnd/>
            <a:tailEnd/>
          </a:ln>
        </p:spPr>
      </p:pic>
      <p:pic>
        <p:nvPicPr>
          <p:cNvPr id="1028" name="Picture 4"/>
          <p:cNvPicPr>
            <a:picLocks noChangeAspect="1" noChangeArrowheads="1"/>
          </p:cNvPicPr>
          <p:nvPr/>
        </p:nvPicPr>
        <p:blipFill>
          <a:blip r:embed="rId6"/>
          <a:srcRect l="25000" t="23111" r="25000" b="26667"/>
          <a:stretch>
            <a:fillRect/>
          </a:stretch>
        </p:blipFill>
        <p:spPr bwMode="auto">
          <a:xfrm>
            <a:off x="0" y="4343400"/>
            <a:ext cx="7162800" cy="4876800"/>
          </a:xfrm>
          <a:prstGeom prst="rect">
            <a:avLst/>
          </a:prstGeom>
          <a:noFill/>
          <a:ln w="9525">
            <a:noFill/>
            <a:miter lim="800000"/>
            <a:headEnd/>
            <a:tailEnd/>
          </a:ln>
        </p:spPr>
      </p:pic>
      <p:pic>
        <p:nvPicPr>
          <p:cNvPr id="1029" name="Picture 5"/>
          <p:cNvPicPr>
            <a:picLocks noChangeAspect="1" noChangeArrowheads="1"/>
          </p:cNvPicPr>
          <p:nvPr/>
        </p:nvPicPr>
        <p:blipFill>
          <a:blip r:embed="rId7"/>
          <a:srcRect l="25000" t="22222" r="26111" b="26222"/>
          <a:stretch>
            <a:fillRect/>
          </a:stretch>
        </p:blipFill>
        <p:spPr bwMode="auto">
          <a:xfrm>
            <a:off x="76201" y="4419600"/>
            <a:ext cx="7010400" cy="4724400"/>
          </a:xfrm>
          <a:prstGeom prst="rect">
            <a:avLst/>
          </a:prstGeom>
          <a:noFill/>
          <a:ln w="9525">
            <a:noFill/>
            <a:miter lim="800000"/>
            <a:headEnd/>
            <a:tailEnd/>
          </a:ln>
        </p:spPr>
      </p:pic>
      <p:sp>
        <p:nvSpPr>
          <p:cNvPr id="37889" name="Slide Image Placeholder 1"/>
          <p:cNvSpPr>
            <a:spLocks noGrp="1" noRot="1" noChangeAspect="1" noTextEdit="1"/>
          </p:cNvSpPr>
          <p:nvPr>
            <p:ph type="sldImg"/>
          </p:nvPr>
        </p:nvSpPr>
        <p:spPr>
          <a:ln/>
        </p:spPr>
      </p:sp>
      <p:sp>
        <p:nvSpPr>
          <p:cNvPr id="28676" name="Slide Number Placeholder 3"/>
          <p:cNvSpPr>
            <a:spLocks noGrp="1"/>
          </p:cNvSpPr>
          <p:nvPr>
            <p:ph type="sldNum" sz="quarter" idx="5"/>
          </p:nvPr>
        </p:nvSpPr>
        <p:spPr/>
        <p:txBody>
          <a:bodyPr/>
          <a:lstStyle/>
          <a:p>
            <a:pPr>
              <a:defRPr/>
            </a:pPr>
            <a:fld id="{83BC5240-49A3-4F4E-B128-8E7988668374}" type="slidenum">
              <a:rPr lang="en-US" smtClean="0">
                <a:latin typeface="Arial" pitchFamily="34" charset="0"/>
              </a:rPr>
              <a:pPr>
                <a:defRPr/>
              </a:pPr>
              <a:t>8</a:t>
            </a:fld>
            <a:endParaRPr lang="en-US" dirty="0" smtClean="0">
              <a:latin typeface="Arial" pitchFamily="34" charset="0"/>
            </a:endParaRPr>
          </a:p>
        </p:txBody>
      </p:sp>
      <p:sp>
        <p:nvSpPr>
          <p:cNvPr id="2" name="Notes Placeholder 1"/>
          <p:cNvSpPr>
            <a:spLocks noGrp="1"/>
          </p:cNvSpPr>
          <p:nvPr>
            <p:ph type="body" idx="1"/>
          </p:nvPr>
        </p:nvSpPr>
        <p:spPr/>
        <p:txBody>
          <a:bodyPr/>
          <a:lstStyle/>
          <a:p>
            <a:r>
              <a:rPr lang="en-US" dirty="0" smtClean="0"/>
              <a:t>There</a:t>
            </a:r>
            <a:r>
              <a:rPr lang="en-US" baseline="0" dirty="0" smtClean="0"/>
              <a:t> are 6 organs we can donate – so how can 1 person save 8 people? (ANSWER) The kidneys and lungs can be split. We are born with 2 kidneys but only need one to survive so only one is transplanted. Lungs aren’t always split but they can be – that depends on what the recipient needs. The times listed in </a:t>
            </a:r>
            <a:r>
              <a:rPr lang="en-US" baseline="0" dirty="0" smtClean="0"/>
              <a:t>blue are </a:t>
            </a:r>
            <a:r>
              <a:rPr lang="en-US" baseline="0" dirty="0" smtClean="0"/>
              <a:t>how long an organ can survive after being recovered from the donor’s body. Technology is helping change that to increase the time the organ can survive out of the body before it is transplanted</a:t>
            </a:r>
            <a:r>
              <a:rPr lang="en-US" baseline="0" dirty="0" smtClean="0"/>
              <a:t>. (If you have internet access, click on the heart image and a YouTube video shows how technology is helping to increase that time)</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dirty="0" smtClean="0"/>
              <a:t>A tissue</a:t>
            </a:r>
            <a:r>
              <a:rPr lang="en-US" baseline="0" dirty="0" smtClean="0"/>
              <a:t> donor can help enhance the lives of up to 50 people – sometimes even hundreds of people can be helped by just one tissue donor.</a:t>
            </a:r>
            <a:endParaRPr lang="en-US" dirty="0" smtClean="0"/>
          </a:p>
        </p:txBody>
      </p:sp>
      <p:sp>
        <p:nvSpPr>
          <p:cNvPr id="4" name="Slide Number Placeholder 3"/>
          <p:cNvSpPr>
            <a:spLocks noGrp="1"/>
          </p:cNvSpPr>
          <p:nvPr>
            <p:ph type="sldNum" sz="quarter" idx="5"/>
          </p:nvPr>
        </p:nvSpPr>
        <p:spPr/>
        <p:txBody>
          <a:bodyPr/>
          <a:lstStyle/>
          <a:p>
            <a:pPr>
              <a:defRPr/>
            </a:pPr>
            <a:fld id="{3E5540D4-E304-4BEF-9F52-1A6BFF176EB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63D14B2-1D2E-49F3-A729-C12729C02A3F}" type="slidenum">
              <a:rPr lang="en-US" smtClean="0"/>
              <a:pPr>
                <a:defRPr/>
              </a:pPr>
              <a:t>‹#›</a:t>
            </a:fld>
            <a:endParaRPr lang="en-US" dirty="0"/>
          </a:p>
        </p:txBody>
      </p:sp>
    </p:spTree>
    <p:extLst>
      <p:ext uri="{BB962C8B-B14F-4D97-AF65-F5344CB8AC3E}">
        <p14:creationId xmlns:p14="http://schemas.microsoft.com/office/powerpoint/2010/main" val="237775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7421B9-B95F-4EE8-AA75-00DDC3CF8632}" type="slidenum">
              <a:rPr lang="en-US" smtClean="0"/>
              <a:pPr>
                <a:defRPr/>
              </a:pPr>
              <a:t>‹#›</a:t>
            </a:fld>
            <a:endParaRPr lang="en-US" dirty="0"/>
          </a:p>
        </p:txBody>
      </p:sp>
    </p:spTree>
    <p:extLst>
      <p:ext uri="{BB962C8B-B14F-4D97-AF65-F5344CB8AC3E}">
        <p14:creationId xmlns:p14="http://schemas.microsoft.com/office/powerpoint/2010/main" val="111562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5F0F3B-43C8-4295-96F4-C736B58A42EF}" type="slidenum">
              <a:rPr lang="en-US" smtClean="0"/>
              <a:pPr>
                <a:defRPr/>
              </a:pPr>
              <a:t>‹#›</a:t>
            </a:fld>
            <a:endParaRPr lang="en-US" dirty="0"/>
          </a:p>
        </p:txBody>
      </p:sp>
    </p:spTree>
    <p:extLst>
      <p:ext uri="{BB962C8B-B14F-4D97-AF65-F5344CB8AC3E}">
        <p14:creationId xmlns:p14="http://schemas.microsoft.com/office/powerpoint/2010/main" val="2143245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D8B169-60E7-43E9-8FEC-788EF7F312DD}"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DEA54-D9A6-4AAF-8E5F-EEDFA0BEA4BA}" type="slidenum">
              <a:rPr lang="en-US"/>
              <a:pPr>
                <a:defRPr/>
              </a:pPr>
              <a:t>‹#›</a:t>
            </a:fld>
            <a:endParaRPr lang="en-US"/>
          </a:p>
        </p:txBody>
      </p:sp>
    </p:spTree>
    <p:extLst>
      <p:ext uri="{BB962C8B-B14F-4D97-AF65-F5344CB8AC3E}">
        <p14:creationId xmlns:p14="http://schemas.microsoft.com/office/powerpoint/2010/main" val="125790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397C2C-5F6D-4AAA-815B-B86972B8C8D8}"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7D0B0-0D20-4637-953D-DF7172EC2300}" type="slidenum">
              <a:rPr lang="en-US"/>
              <a:pPr>
                <a:defRPr/>
              </a:pPr>
              <a:t>‹#›</a:t>
            </a:fld>
            <a:endParaRPr lang="en-US"/>
          </a:p>
        </p:txBody>
      </p:sp>
    </p:spTree>
    <p:extLst>
      <p:ext uri="{BB962C8B-B14F-4D97-AF65-F5344CB8AC3E}">
        <p14:creationId xmlns:p14="http://schemas.microsoft.com/office/powerpoint/2010/main" val="2240505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D18C0-66EE-4D7B-89C5-E60594BA550E}"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7DAAA-B3BF-44AE-B1DF-FAB627F3001D}" type="slidenum">
              <a:rPr lang="en-US"/>
              <a:pPr>
                <a:defRPr/>
              </a:pPr>
              <a:t>‹#›</a:t>
            </a:fld>
            <a:endParaRPr lang="en-US"/>
          </a:p>
        </p:txBody>
      </p:sp>
    </p:spTree>
    <p:extLst>
      <p:ext uri="{BB962C8B-B14F-4D97-AF65-F5344CB8AC3E}">
        <p14:creationId xmlns:p14="http://schemas.microsoft.com/office/powerpoint/2010/main" val="237687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D86A5-BE85-442D-A28B-199BDC180C4D}"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52437C-8290-4F4B-A5CC-6951264A0BEC}" type="slidenum">
              <a:rPr lang="en-US"/>
              <a:pPr>
                <a:defRPr/>
              </a:pPr>
              <a:t>‹#›</a:t>
            </a:fld>
            <a:endParaRPr lang="en-US"/>
          </a:p>
        </p:txBody>
      </p:sp>
    </p:spTree>
    <p:extLst>
      <p:ext uri="{BB962C8B-B14F-4D97-AF65-F5344CB8AC3E}">
        <p14:creationId xmlns:p14="http://schemas.microsoft.com/office/powerpoint/2010/main" val="189079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93122-66F4-4563-8940-31EBA8DA09CC}" type="datetimeFigureOut">
              <a:rPr lang="en-US"/>
              <a:pPr>
                <a:defRPr/>
              </a:pPr>
              <a:t>8/11/2014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D35354-98A5-48DE-AAF3-48EA1605F6A6}" type="slidenum">
              <a:rPr lang="en-US"/>
              <a:pPr>
                <a:defRPr/>
              </a:pPr>
              <a:t>‹#›</a:t>
            </a:fld>
            <a:endParaRPr lang="en-US"/>
          </a:p>
        </p:txBody>
      </p:sp>
    </p:spTree>
    <p:extLst>
      <p:ext uri="{BB962C8B-B14F-4D97-AF65-F5344CB8AC3E}">
        <p14:creationId xmlns:p14="http://schemas.microsoft.com/office/powerpoint/2010/main" val="1427968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ADB2A-BF70-4EC7-9786-5623327D1687}" type="datetimeFigureOut">
              <a:rPr lang="en-US"/>
              <a:pPr>
                <a:defRPr/>
              </a:pPr>
              <a:t>8/11/2014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3FF0C4-9B4E-4DBD-B5A8-7BBDFB57A9A0}" type="slidenum">
              <a:rPr lang="en-US"/>
              <a:pPr>
                <a:defRPr/>
              </a:pPr>
              <a:t>‹#›</a:t>
            </a:fld>
            <a:endParaRPr lang="en-US"/>
          </a:p>
        </p:txBody>
      </p:sp>
    </p:spTree>
    <p:extLst>
      <p:ext uri="{BB962C8B-B14F-4D97-AF65-F5344CB8AC3E}">
        <p14:creationId xmlns:p14="http://schemas.microsoft.com/office/powerpoint/2010/main" val="348435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73E8E-E0C9-491D-BA99-353D606E18FB}" type="datetimeFigureOut">
              <a:rPr lang="en-US"/>
              <a:pPr>
                <a:defRPr/>
              </a:pPr>
              <a:t>8/11/2014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2F83C1-083A-4FBE-8F83-BA4D8BFAEED2}" type="slidenum">
              <a:rPr lang="en-US"/>
              <a:pPr>
                <a:defRPr/>
              </a:pPr>
              <a:t>‹#›</a:t>
            </a:fld>
            <a:endParaRPr lang="en-US"/>
          </a:p>
        </p:txBody>
      </p:sp>
    </p:spTree>
    <p:extLst>
      <p:ext uri="{BB962C8B-B14F-4D97-AF65-F5344CB8AC3E}">
        <p14:creationId xmlns:p14="http://schemas.microsoft.com/office/powerpoint/2010/main" val="26246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01A2C3-0E30-4EC9-AF67-F03AFBE495AD}" type="slidenum">
              <a:rPr lang="en-US" smtClean="0"/>
              <a:pPr>
                <a:defRPr/>
              </a:pPr>
              <a:t>‹#›</a:t>
            </a:fld>
            <a:endParaRPr lang="en-US" dirty="0"/>
          </a:p>
        </p:txBody>
      </p:sp>
    </p:spTree>
    <p:extLst>
      <p:ext uri="{BB962C8B-B14F-4D97-AF65-F5344CB8AC3E}">
        <p14:creationId xmlns:p14="http://schemas.microsoft.com/office/powerpoint/2010/main" val="4191579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AE051-F148-4F91-8BEF-4ECA2B57A4C6}"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368199-0115-405A-8A42-915FDECBF745}" type="slidenum">
              <a:rPr lang="en-US"/>
              <a:pPr>
                <a:defRPr/>
              </a:pPr>
              <a:t>‹#›</a:t>
            </a:fld>
            <a:endParaRPr lang="en-US"/>
          </a:p>
        </p:txBody>
      </p:sp>
    </p:spTree>
    <p:extLst>
      <p:ext uri="{BB962C8B-B14F-4D97-AF65-F5344CB8AC3E}">
        <p14:creationId xmlns:p14="http://schemas.microsoft.com/office/powerpoint/2010/main" val="3469681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28E33-A8A6-4296-AE76-EFE873D40603}"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E2DBE-88F3-4FAA-9E1C-6A8CBD86135C}" type="slidenum">
              <a:rPr lang="en-US"/>
              <a:pPr>
                <a:defRPr/>
              </a:pPr>
              <a:t>‹#›</a:t>
            </a:fld>
            <a:endParaRPr lang="en-US"/>
          </a:p>
        </p:txBody>
      </p:sp>
    </p:spTree>
    <p:extLst>
      <p:ext uri="{BB962C8B-B14F-4D97-AF65-F5344CB8AC3E}">
        <p14:creationId xmlns:p14="http://schemas.microsoft.com/office/powerpoint/2010/main" val="1017408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CF8C6-BD91-4A1C-BA3D-65C2EF1A1F93}"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4F0E7-6C33-4970-BE3D-274A10168F66}" type="slidenum">
              <a:rPr lang="en-US"/>
              <a:pPr>
                <a:defRPr/>
              </a:pPr>
              <a:t>‹#›</a:t>
            </a:fld>
            <a:endParaRPr lang="en-US"/>
          </a:p>
        </p:txBody>
      </p:sp>
    </p:spTree>
    <p:extLst>
      <p:ext uri="{BB962C8B-B14F-4D97-AF65-F5344CB8AC3E}">
        <p14:creationId xmlns:p14="http://schemas.microsoft.com/office/powerpoint/2010/main" val="675596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2A2AA-982D-44BC-A99C-418A1A1FFA7B}"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81E10-0DD0-4E83-B858-F00553345EFC}" type="slidenum">
              <a:rPr lang="en-US"/>
              <a:pPr>
                <a:defRPr/>
              </a:pPr>
              <a:t>‹#›</a:t>
            </a:fld>
            <a:endParaRPr lang="en-US"/>
          </a:p>
        </p:txBody>
      </p:sp>
    </p:spTree>
    <p:extLst>
      <p:ext uri="{BB962C8B-B14F-4D97-AF65-F5344CB8AC3E}">
        <p14:creationId xmlns:p14="http://schemas.microsoft.com/office/powerpoint/2010/main" val="253863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D8B169-60E7-43E9-8FEC-788EF7F312DD}"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DEA54-D9A6-4AAF-8E5F-EEDFA0BEA4BA}" type="slidenum">
              <a:rPr lang="en-US" smtClean="0"/>
              <a:pPr>
                <a:defRPr/>
              </a:pPr>
              <a:t>‹#›</a:t>
            </a:fld>
            <a:endParaRPr lang="en-US"/>
          </a:p>
        </p:txBody>
      </p:sp>
    </p:spTree>
    <p:extLst>
      <p:ext uri="{BB962C8B-B14F-4D97-AF65-F5344CB8AC3E}">
        <p14:creationId xmlns:p14="http://schemas.microsoft.com/office/powerpoint/2010/main" val="2377758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397C2C-5F6D-4AAA-815B-B86972B8C8D8}"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7D0B0-0D20-4637-953D-DF7172EC2300}" type="slidenum">
              <a:rPr lang="en-US" smtClean="0"/>
              <a:pPr>
                <a:defRPr/>
              </a:pPr>
              <a:t>‹#›</a:t>
            </a:fld>
            <a:endParaRPr lang="en-US"/>
          </a:p>
        </p:txBody>
      </p:sp>
    </p:spTree>
    <p:extLst>
      <p:ext uri="{BB962C8B-B14F-4D97-AF65-F5344CB8AC3E}">
        <p14:creationId xmlns:p14="http://schemas.microsoft.com/office/powerpoint/2010/main" val="4191579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D18C0-66EE-4D7B-89C5-E60594BA550E}"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7DAAA-B3BF-44AE-B1DF-FAB627F3001D}" type="slidenum">
              <a:rPr lang="en-US" smtClean="0"/>
              <a:pPr>
                <a:defRPr/>
              </a:pPr>
              <a:t>‹#›</a:t>
            </a:fld>
            <a:endParaRPr lang="en-US"/>
          </a:p>
        </p:txBody>
      </p:sp>
    </p:spTree>
    <p:extLst>
      <p:ext uri="{BB962C8B-B14F-4D97-AF65-F5344CB8AC3E}">
        <p14:creationId xmlns:p14="http://schemas.microsoft.com/office/powerpoint/2010/main" val="1934756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D86A5-BE85-442D-A28B-199BDC180C4D}" type="datetimeFigureOut">
              <a:rPr lang="en-US" smtClean="0"/>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52437C-8290-4F4B-A5CC-6951264A0BEC}" type="slidenum">
              <a:rPr lang="en-US" smtClean="0"/>
              <a:pPr>
                <a:defRPr/>
              </a:pPr>
              <a:t>‹#›</a:t>
            </a:fld>
            <a:endParaRPr lang="en-US"/>
          </a:p>
        </p:txBody>
      </p:sp>
    </p:spTree>
    <p:extLst>
      <p:ext uri="{BB962C8B-B14F-4D97-AF65-F5344CB8AC3E}">
        <p14:creationId xmlns:p14="http://schemas.microsoft.com/office/powerpoint/2010/main" val="213633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93122-66F4-4563-8940-31EBA8DA09CC}" type="datetimeFigureOut">
              <a:rPr lang="en-US" smtClean="0"/>
              <a:pPr>
                <a:defRPr/>
              </a:pPr>
              <a:t>8/11/2014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D35354-98A5-48DE-AAF3-48EA1605F6A6}" type="slidenum">
              <a:rPr lang="en-US" smtClean="0"/>
              <a:pPr>
                <a:defRPr/>
              </a:pPr>
              <a:t>‹#›</a:t>
            </a:fld>
            <a:endParaRPr lang="en-US"/>
          </a:p>
        </p:txBody>
      </p:sp>
    </p:spTree>
    <p:extLst>
      <p:ext uri="{BB962C8B-B14F-4D97-AF65-F5344CB8AC3E}">
        <p14:creationId xmlns:p14="http://schemas.microsoft.com/office/powerpoint/2010/main" val="65155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F6B99E3-FA41-4864-9225-7A29697F080A}" type="slidenum">
              <a:rPr lang="en-US" smtClean="0"/>
              <a:pPr>
                <a:defRPr/>
              </a:pPr>
              <a:t>‹#›</a:t>
            </a:fld>
            <a:endParaRPr lang="en-US" dirty="0"/>
          </a:p>
        </p:txBody>
      </p:sp>
    </p:spTree>
    <p:extLst>
      <p:ext uri="{BB962C8B-B14F-4D97-AF65-F5344CB8AC3E}">
        <p14:creationId xmlns:p14="http://schemas.microsoft.com/office/powerpoint/2010/main" val="19347562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ADB2A-BF70-4EC7-9786-5623327D1687}" type="datetimeFigureOut">
              <a:rPr lang="en-US" smtClean="0"/>
              <a:pPr>
                <a:defRPr/>
              </a:pPr>
              <a:t>8/11/2014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3FF0C4-9B4E-4DBD-B5A8-7BBDFB57A9A0}" type="slidenum">
              <a:rPr lang="en-US" smtClean="0"/>
              <a:pPr>
                <a:defRPr/>
              </a:pPr>
              <a:t>‹#›</a:t>
            </a:fld>
            <a:endParaRPr lang="en-US"/>
          </a:p>
        </p:txBody>
      </p:sp>
    </p:spTree>
    <p:extLst>
      <p:ext uri="{BB962C8B-B14F-4D97-AF65-F5344CB8AC3E}">
        <p14:creationId xmlns:p14="http://schemas.microsoft.com/office/powerpoint/2010/main" val="1278978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73E8E-E0C9-491D-BA99-353D606E18FB}" type="datetimeFigureOut">
              <a:rPr lang="en-US" smtClean="0"/>
              <a:pPr>
                <a:defRPr/>
              </a:pPr>
              <a:t>8/11/2014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2F83C1-083A-4FBE-8F83-BA4D8BFAEED2}" type="slidenum">
              <a:rPr lang="en-US" smtClean="0"/>
              <a:pPr>
                <a:defRPr/>
              </a:pPr>
              <a:t>‹#›</a:t>
            </a:fld>
            <a:endParaRPr lang="en-US"/>
          </a:p>
        </p:txBody>
      </p:sp>
    </p:spTree>
    <p:extLst>
      <p:ext uri="{BB962C8B-B14F-4D97-AF65-F5344CB8AC3E}">
        <p14:creationId xmlns:p14="http://schemas.microsoft.com/office/powerpoint/2010/main" val="2076821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AE051-F148-4F91-8BEF-4ECA2B57A4C6}" type="datetimeFigureOut">
              <a:rPr lang="en-US" smtClean="0"/>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368199-0115-405A-8A42-915FDECBF745}" type="slidenum">
              <a:rPr lang="en-US" smtClean="0"/>
              <a:pPr>
                <a:defRPr/>
              </a:pPr>
              <a:t>‹#›</a:t>
            </a:fld>
            <a:endParaRPr lang="en-US"/>
          </a:p>
        </p:txBody>
      </p:sp>
    </p:spTree>
    <p:extLst>
      <p:ext uri="{BB962C8B-B14F-4D97-AF65-F5344CB8AC3E}">
        <p14:creationId xmlns:p14="http://schemas.microsoft.com/office/powerpoint/2010/main" val="97423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28E33-A8A6-4296-AE76-EFE873D40603}" type="datetimeFigureOut">
              <a:rPr lang="en-US" smtClean="0"/>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E2DBE-88F3-4FAA-9E1C-6A8CBD86135C}" type="slidenum">
              <a:rPr lang="en-US" smtClean="0"/>
              <a:pPr>
                <a:defRPr/>
              </a:pPr>
              <a:t>‹#›</a:t>
            </a:fld>
            <a:endParaRPr lang="en-US"/>
          </a:p>
        </p:txBody>
      </p:sp>
    </p:spTree>
    <p:extLst>
      <p:ext uri="{BB962C8B-B14F-4D97-AF65-F5344CB8AC3E}">
        <p14:creationId xmlns:p14="http://schemas.microsoft.com/office/powerpoint/2010/main" val="450387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CF8C6-BD91-4A1C-BA3D-65C2EF1A1F93}"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4F0E7-6C33-4970-BE3D-274A10168F66}" type="slidenum">
              <a:rPr lang="en-US" smtClean="0"/>
              <a:pPr>
                <a:defRPr/>
              </a:pPr>
              <a:t>‹#›</a:t>
            </a:fld>
            <a:endParaRPr lang="en-US"/>
          </a:p>
        </p:txBody>
      </p:sp>
    </p:spTree>
    <p:extLst>
      <p:ext uri="{BB962C8B-B14F-4D97-AF65-F5344CB8AC3E}">
        <p14:creationId xmlns:p14="http://schemas.microsoft.com/office/powerpoint/2010/main" val="1115622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2A2AA-982D-44BC-A99C-418A1A1FFA7B}"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81E10-0DD0-4E83-B858-F00553345EFC}" type="slidenum">
              <a:rPr lang="en-US" smtClean="0"/>
              <a:pPr>
                <a:defRPr/>
              </a:pPr>
              <a:t>‹#›</a:t>
            </a:fld>
            <a:endParaRPr lang="en-US"/>
          </a:p>
        </p:txBody>
      </p:sp>
    </p:spTree>
    <p:extLst>
      <p:ext uri="{BB962C8B-B14F-4D97-AF65-F5344CB8AC3E}">
        <p14:creationId xmlns:p14="http://schemas.microsoft.com/office/powerpoint/2010/main" val="2143245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D8B169-60E7-43E9-8FEC-788EF7F312DD}"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DEA54-D9A6-4AAF-8E5F-EEDFA0BEA4BA}" type="slidenum">
              <a:rPr lang="en-US"/>
              <a:pPr>
                <a:defRPr/>
              </a:pPr>
              <a:t>‹#›</a:t>
            </a:fld>
            <a:endParaRPr lang="en-US"/>
          </a:p>
        </p:txBody>
      </p:sp>
    </p:spTree>
    <p:extLst>
      <p:ext uri="{BB962C8B-B14F-4D97-AF65-F5344CB8AC3E}">
        <p14:creationId xmlns:p14="http://schemas.microsoft.com/office/powerpoint/2010/main" val="1257908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397C2C-5F6D-4AAA-815B-B86972B8C8D8}"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7D0B0-0D20-4637-953D-DF7172EC2300}" type="slidenum">
              <a:rPr lang="en-US"/>
              <a:pPr>
                <a:defRPr/>
              </a:pPr>
              <a:t>‹#›</a:t>
            </a:fld>
            <a:endParaRPr lang="en-US"/>
          </a:p>
        </p:txBody>
      </p:sp>
    </p:spTree>
    <p:extLst>
      <p:ext uri="{BB962C8B-B14F-4D97-AF65-F5344CB8AC3E}">
        <p14:creationId xmlns:p14="http://schemas.microsoft.com/office/powerpoint/2010/main" val="2240505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D18C0-66EE-4D7B-89C5-E60594BA550E}"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7DAAA-B3BF-44AE-B1DF-FAB627F3001D}" type="slidenum">
              <a:rPr lang="en-US"/>
              <a:pPr>
                <a:defRPr/>
              </a:pPr>
              <a:t>‹#›</a:t>
            </a:fld>
            <a:endParaRPr lang="en-US"/>
          </a:p>
        </p:txBody>
      </p:sp>
    </p:spTree>
    <p:extLst>
      <p:ext uri="{BB962C8B-B14F-4D97-AF65-F5344CB8AC3E}">
        <p14:creationId xmlns:p14="http://schemas.microsoft.com/office/powerpoint/2010/main" val="2376876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A78D34-93C4-450F-B24C-DD5D2660B79B}" type="slidenum">
              <a:rPr lang="en-US" smtClean="0"/>
              <a:pPr>
                <a:defRPr/>
              </a:pPr>
              <a:t>‹#›</a:t>
            </a:fld>
            <a:endParaRPr lang="en-US" dirty="0"/>
          </a:p>
        </p:txBody>
      </p:sp>
    </p:spTree>
    <p:extLst>
      <p:ext uri="{BB962C8B-B14F-4D97-AF65-F5344CB8AC3E}">
        <p14:creationId xmlns:p14="http://schemas.microsoft.com/office/powerpoint/2010/main" val="2136332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D86A5-BE85-442D-A28B-199BDC180C4D}"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52437C-8290-4F4B-A5CC-6951264A0BEC}" type="slidenum">
              <a:rPr lang="en-US"/>
              <a:pPr>
                <a:defRPr/>
              </a:pPr>
              <a:t>‹#›</a:t>
            </a:fld>
            <a:endParaRPr lang="en-US"/>
          </a:p>
        </p:txBody>
      </p:sp>
    </p:spTree>
    <p:extLst>
      <p:ext uri="{BB962C8B-B14F-4D97-AF65-F5344CB8AC3E}">
        <p14:creationId xmlns:p14="http://schemas.microsoft.com/office/powerpoint/2010/main" val="1890798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93122-66F4-4563-8940-31EBA8DA09CC}" type="datetimeFigureOut">
              <a:rPr lang="en-US"/>
              <a:pPr>
                <a:defRPr/>
              </a:pPr>
              <a:t>8/11/2014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D35354-98A5-48DE-AAF3-48EA1605F6A6}" type="slidenum">
              <a:rPr lang="en-US"/>
              <a:pPr>
                <a:defRPr/>
              </a:pPr>
              <a:t>‹#›</a:t>
            </a:fld>
            <a:endParaRPr lang="en-US"/>
          </a:p>
        </p:txBody>
      </p:sp>
    </p:spTree>
    <p:extLst>
      <p:ext uri="{BB962C8B-B14F-4D97-AF65-F5344CB8AC3E}">
        <p14:creationId xmlns:p14="http://schemas.microsoft.com/office/powerpoint/2010/main" val="1427968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ADB2A-BF70-4EC7-9786-5623327D1687}" type="datetimeFigureOut">
              <a:rPr lang="en-US"/>
              <a:pPr>
                <a:defRPr/>
              </a:pPr>
              <a:t>8/11/2014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3FF0C4-9B4E-4DBD-B5A8-7BBDFB57A9A0}" type="slidenum">
              <a:rPr lang="en-US"/>
              <a:pPr>
                <a:defRPr/>
              </a:pPr>
              <a:t>‹#›</a:t>
            </a:fld>
            <a:endParaRPr lang="en-US"/>
          </a:p>
        </p:txBody>
      </p:sp>
    </p:spTree>
    <p:extLst>
      <p:ext uri="{BB962C8B-B14F-4D97-AF65-F5344CB8AC3E}">
        <p14:creationId xmlns:p14="http://schemas.microsoft.com/office/powerpoint/2010/main" val="3484353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73E8E-E0C9-491D-BA99-353D606E18FB}" type="datetimeFigureOut">
              <a:rPr lang="en-US"/>
              <a:pPr>
                <a:defRPr/>
              </a:pPr>
              <a:t>8/11/2014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2F83C1-083A-4FBE-8F83-BA4D8BFAEED2}" type="slidenum">
              <a:rPr lang="en-US"/>
              <a:pPr>
                <a:defRPr/>
              </a:pPr>
              <a:t>‹#›</a:t>
            </a:fld>
            <a:endParaRPr lang="en-US"/>
          </a:p>
        </p:txBody>
      </p:sp>
    </p:spTree>
    <p:extLst>
      <p:ext uri="{BB962C8B-B14F-4D97-AF65-F5344CB8AC3E}">
        <p14:creationId xmlns:p14="http://schemas.microsoft.com/office/powerpoint/2010/main" val="2624658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AE051-F148-4F91-8BEF-4ECA2B57A4C6}"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368199-0115-405A-8A42-915FDECBF745}" type="slidenum">
              <a:rPr lang="en-US"/>
              <a:pPr>
                <a:defRPr/>
              </a:pPr>
              <a:t>‹#›</a:t>
            </a:fld>
            <a:endParaRPr lang="en-US"/>
          </a:p>
        </p:txBody>
      </p:sp>
    </p:spTree>
    <p:extLst>
      <p:ext uri="{BB962C8B-B14F-4D97-AF65-F5344CB8AC3E}">
        <p14:creationId xmlns:p14="http://schemas.microsoft.com/office/powerpoint/2010/main" val="3469681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28E33-A8A6-4296-AE76-EFE873D40603}"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E2DBE-88F3-4FAA-9E1C-6A8CBD86135C}" type="slidenum">
              <a:rPr lang="en-US"/>
              <a:pPr>
                <a:defRPr/>
              </a:pPr>
              <a:t>‹#›</a:t>
            </a:fld>
            <a:endParaRPr lang="en-US"/>
          </a:p>
        </p:txBody>
      </p:sp>
    </p:spTree>
    <p:extLst>
      <p:ext uri="{BB962C8B-B14F-4D97-AF65-F5344CB8AC3E}">
        <p14:creationId xmlns:p14="http://schemas.microsoft.com/office/powerpoint/2010/main" val="1017408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CF8C6-BD91-4A1C-BA3D-65C2EF1A1F93}"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4F0E7-6C33-4970-BE3D-274A10168F66}" type="slidenum">
              <a:rPr lang="en-US"/>
              <a:pPr>
                <a:defRPr/>
              </a:pPr>
              <a:t>‹#›</a:t>
            </a:fld>
            <a:endParaRPr lang="en-US"/>
          </a:p>
        </p:txBody>
      </p:sp>
    </p:spTree>
    <p:extLst>
      <p:ext uri="{BB962C8B-B14F-4D97-AF65-F5344CB8AC3E}">
        <p14:creationId xmlns:p14="http://schemas.microsoft.com/office/powerpoint/2010/main" val="675596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2A2AA-982D-44BC-A99C-418A1A1FFA7B}"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81E10-0DD0-4E83-B858-F00553345EFC}" type="slidenum">
              <a:rPr lang="en-US"/>
              <a:pPr>
                <a:defRPr/>
              </a:pPr>
              <a:t>‹#›</a:t>
            </a:fld>
            <a:endParaRPr lang="en-US"/>
          </a:p>
        </p:txBody>
      </p:sp>
    </p:spTree>
    <p:extLst>
      <p:ext uri="{BB962C8B-B14F-4D97-AF65-F5344CB8AC3E}">
        <p14:creationId xmlns:p14="http://schemas.microsoft.com/office/powerpoint/2010/main" val="253863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D8B169-60E7-43E9-8FEC-788EF7F312DD}"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DEA54-D9A6-4AAF-8E5F-EEDFA0BEA4BA}" type="slidenum">
              <a:rPr lang="en-US" smtClean="0"/>
              <a:pPr>
                <a:defRPr/>
              </a:pPr>
              <a:t>‹#›</a:t>
            </a:fld>
            <a:endParaRPr lang="en-US"/>
          </a:p>
        </p:txBody>
      </p:sp>
    </p:spTree>
    <p:extLst>
      <p:ext uri="{BB962C8B-B14F-4D97-AF65-F5344CB8AC3E}">
        <p14:creationId xmlns:p14="http://schemas.microsoft.com/office/powerpoint/2010/main" val="237775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755FFC-F324-48ED-BFEB-C90CC76A8CCF}" type="slidenum">
              <a:rPr lang="en-US" smtClean="0"/>
              <a:pPr>
                <a:defRPr/>
              </a:pPr>
              <a:t>‹#›</a:t>
            </a:fld>
            <a:endParaRPr lang="en-US" dirty="0"/>
          </a:p>
        </p:txBody>
      </p:sp>
    </p:spTree>
    <p:extLst>
      <p:ext uri="{BB962C8B-B14F-4D97-AF65-F5344CB8AC3E}">
        <p14:creationId xmlns:p14="http://schemas.microsoft.com/office/powerpoint/2010/main" val="651554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397C2C-5F6D-4AAA-815B-B86972B8C8D8}"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7D0B0-0D20-4637-953D-DF7172EC2300}" type="slidenum">
              <a:rPr lang="en-US" smtClean="0"/>
              <a:pPr>
                <a:defRPr/>
              </a:pPr>
              <a:t>‹#›</a:t>
            </a:fld>
            <a:endParaRPr lang="en-US"/>
          </a:p>
        </p:txBody>
      </p:sp>
    </p:spTree>
    <p:extLst>
      <p:ext uri="{BB962C8B-B14F-4D97-AF65-F5344CB8AC3E}">
        <p14:creationId xmlns:p14="http://schemas.microsoft.com/office/powerpoint/2010/main" val="4191579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D18C0-66EE-4D7B-89C5-E60594BA550E}"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7DAAA-B3BF-44AE-B1DF-FAB627F3001D}" type="slidenum">
              <a:rPr lang="en-US" smtClean="0"/>
              <a:pPr>
                <a:defRPr/>
              </a:pPr>
              <a:t>‹#›</a:t>
            </a:fld>
            <a:endParaRPr lang="en-US"/>
          </a:p>
        </p:txBody>
      </p:sp>
    </p:spTree>
    <p:extLst>
      <p:ext uri="{BB962C8B-B14F-4D97-AF65-F5344CB8AC3E}">
        <p14:creationId xmlns:p14="http://schemas.microsoft.com/office/powerpoint/2010/main" val="1934756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D86A5-BE85-442D-A28B-199BDC180C4D}" type="datetimeFigureOut">
              <a:rPr lang="en-US" smtClean="0"/>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52437C-8290-4F4B-A5CC-6951264A0BEC}" type="slidenum">
              <a:rPr lang="en-US" smtClean="0"/>
              <a:pPr>
                <a:defRPr/>
              </a:pPr>
              <a:t>‹#›</a:t>
            </a:fld>
            <a:endParaRPr lang="en-US"/>
          </a:p>
        </p:txBody>
      </p:sp>
    </p:spTree>
    <p:extLst>
      <p:ext uri="{BB962C8B-B14F-4D97-AF65-F5344CB8AC3E}">
        <p14:creationId xmlns:p14="http://schemas.microsoft.com/office/powerpoint/2010/main" val="2136332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93122-66F4-4563-8940-31EBA8DA09CC}" type="datetimeFigureOut">
              <a:rPr lang="en-US" smtClean="0"/>
              <a:pPr>
                <a:defRPr/>
              </a:pPr>
              <a:t>8/11/2014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D35354-98A5-48DE-AAF3-48EA1605F6A6}" type="slidenum">
              <a:rPr lang="en-US" smtClean="0"/>
              <a:pPr>
                <a:defRPr/>
              </a:pPr>
              <a:t>‹#›</a:t>
            </a:fld>
            <a:endParaRPr lang="en-US"/>
          </a:p>
        </p:txBody>
      </p:sp>
    </p:spTree>
    <p:extLst>
      <p:ext uri="{BB962C8B-B14F-4D97-AF65-F5344CB8AC3E}">
        <p14:creationId xmlns:p14="http://schemas.microsoft.com/office/powerpoint/2010/main" val="651554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ADB2A-BF70-4EC7-9786-5623327D1687}" type="datetimeFigureOut">
              <a:rPr lang="en-US" smtClean="0"/>
              <a:pPr>
                <a:defRPr/>
              </a:pPr>
              <a:t>8/11/2014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3FF0C4-9B4E-4DBD-B5A8-7BBDFB57A9A0}" type="slidenum">
              <a:rPr lang="en-US" smtClean="0"/>
              <a:pPr>
                <a:defRPr/>
              </a:pPr>
              <a:t>‹#›</a:t>
            </a:fld>
            <a:endParaRPr lang="en-US"/>
          </a:p>
        </p:txBody>
      </p:sp>
    </p:spTree>
    <p:extLst>
      <p:ext uri="{BB962C8B-B14F-4D97-AF65-F5344CB8AC3E}">
        <p14:creationId xmlns:p14="http://schemas.microsoft.com/office/powerpoint/2010/main" val="12789786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73E8E-E0C9-491D-BA99-353D606E18FB}" type="datetimeFigureOut">
              <a:rPr lang="en-US" smtClean="0"/>
              <a:pPr>
                <a:defRPr/>
              </a:pPr>
              <a:t>8/11/2014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2F83C1-083A-4FBE-8F83-BA4D8BFAEED2}" type="slidenum">
              <a:rPr lang="en-US" smtClean="0"/>
              <a:pPr>
                <a:defRPr/>
              </a:pPr>
              <a:t>‹#›</a:t>
            </a:fld>
            <a:endParaRPr lang="en-US"/>
          </a:p>
        </p:txBody>
      </p:sp>
    </p:spTree>
    <p:extLst>
      <p:ext uri="{BB962C8B-B14F-4D97-AF65-F5344CB8AC3E}">
        <p14:creationId xmlns:p14="http://schemas.microsoft.com/office/powerpoint/2010/main" val="207682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AE051-F148-4F91-8BEF-4ECA2B57A4C6}" type="datetimeFigureOut">
              <a:rPr lang="en-US" smtClean="0"/>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368199-0115-405A-8A42-915FDECBF745}" type="slidenum">
              <a:rPr lang="en-US" smtClean="0"/>
              <a:pPr>
                <a:defRPr/>
              </a:pPr>
              <a:t>‹#›</a:t>
            </a:fld>
            <a:endParaRPr lang="en-US"/>
          </a:p>
        </p:txBody>
      </p:sp>
    </p:spTree>
    <p:extLst>
      <p:ext uri="{BB962C8B-B14F-4D97-AF65-F5344CB8AC3E}">
        <p14:creationId xmlns:p14="http://schemas.microsoft.com/office/powerpoint/2010/main" val="97423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28E33-A8A6-4296-AE76-EFE873D40603}" type="datetimeFigureOut">
              <a:rPr lang="en-US" smtClean="0"/>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E2DBE-88F3-4FAA-9E1C-6A8CBD86135C}" type="slidenum">
              <a:rPr lang="en-US" smtClean="0"/>
              <a:pPr>
                <a:defRPr/>
              </a:pPr>
              <a:t>‹#›</a:t>
            </a:fld>
            <a:endParaRPr lang="en-US"/>
          </a:p>
        </p:txBody>
      </p:sp>
    </p:spTree>
    <p:extLst>
      <p:ext uri="{BB962C8B-B14F-4D97-AF65-F5344CB8AC3E}">
        <p14:creationId xmlns:p14="http://schemas.microsoft.com/office/powerpoint/2010/main" val="4503874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CF8C6-BD91-4A1C-BA3D-65C2EF1A1F93}"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4F0E7-6C33-4970-BE3D-274A10168F66}" type="slidenum">
              <a:rPr lang="en-US" smtClean="0"/>
              <a:pPr>
                <a:defRPr/>
              </a:pPr>
              <a:t>‹#›</a:t>
            </a:fld>
            <a:endParaRPr lang="en-US"/>
          </a:p>
        </p:txBody>
      </p:sp>
    </p:spTree>
    <p:extLst>
      <p:ext uri="{BB962C8B-B14F-4D97-AF65-F5344CB8AC3E}">
        <p14:creationId xmlns:p14="http://schemas.microsoft.com/office/powerpoint/2010/main" val="1115622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2A2AA-982D-44BC-A99C-418A1A1FFA7B}" type="datetimeFigureOut">
              <a:rPr lang="en-US" smtClean="0"/>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81E10-0DD0-4E83-B858-F00553345EFC}" type="slidenum">
              <a:rPr lang="en-US" smtClean="0"/>
              <a:pPr>
                <a:defRPr/>
              </a:pPr>
              <a:t>‹#›</a:t>
            </a:fld>
            <a:endParaRPr lang="en-US"/>
          </a:p>
        </p:txBody>
      </p:sp>
    </p:spTree>
    <p:extLst>
      <p:ext uri="{BB962C8B-B14F-4D97-AF65-F5344CB8AC3E}">
        <p14:creationId xmlns:p14="http://schemas.microsoft.com/office/powerpoint/2010/main" val="2143245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51F0B59-5E31-49AD-8796-DAF3E9323209}" type="slidenum">
              <a:rPr lang="en-US" smtClean="0"/>
              <a:pPr>
                <a:defRPr/>
              </a:pPr>
              <a:t>‹#›</a:t>
            </a:fld>
            <a:endParaRPr lang="en-US" dirty="0"/>
          </a:p>
        </p:txBody>
      </p:sp>
    </p:spTree>
    <p:extLst>
      <p:ext uri="{BB962C8B-B14F-4D97-AF65-F5344CB8AC3E}">
        <p14:creationId xmlns:p14="http://schemas.microsoft.com/office/powerpoint/2010/main" val="12789786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D8B169-60E7-43E9-8FEC-788EF7F312DD}"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DEA54-D9A6-4AAF-8E5F-EEDFA0BEA4BA}" type="slidenum">
              <a:rPr lang="en-US"/>
              <a:pPr>
                <a:defRPr/>
              </a:pPr>
              <a:t>‹#›</a:t>
            </a:fld>
            <a:endParaRPr lang="en-US"/>
          </a:p>
        </p:txBody>
      </p:sp>
    </p:spTree>
    <p:extLst>
      <p:ext uri="{BB962C8B-B14F-4D97-AF65-F5344CB8AC3E}">
        <p14:creationId xmlns:p14="http://schemas.microsoft.com/office/powerpoint/2010/main" val="1257908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397C2C-5F6D-4AAA-815B-B86972B8C8D8}"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87D0B0-0D20-4637-953D-DF7172EC2300}" type="slidenum">
              <a:rPr lang="en-US"/>
              <a:pPr>
                <a:defRPr/>
              </a:pPr>
              <a:t>‹#›</a:t>
            </a:fld>
            <a:endParaRPr lang="en-US"/>
          </a:p>
        </p:txBody>
      </p:sp>
    </p:spTree>
    <p:extLst>
      <p:ext uri="{BB962C8B-B14F-4D97-AF65-F5344CB8AC3E}">
        <p14:creationId xmlns:p14="http://schemas.microsoft.com/office/powerpoint/2010/main" val="22405055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D18C0-66EE-4D7B-89C5-E60594BA550E}"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B7DAAA-B3BF-44AE-B1DF-FAB627F3001D}" type="slidenum">
              <a:rPr lang="en-US"/>
              <a:pPr>
                <a:defRPr/>
              </a:pPr>
              <a:t>‹#›</a:t>
            </a:fld>
            <a:endParaRPr lang="en-US"/>
          </a:p>
        </p:txBody>
      </p:sp>
    </p:spTree>
    <p:extLst>
      <p:ext uri="{BB962C8B-B14F-4D97-AF65-F5344CB8AC3E}">
        <p14:creationId xmlns:p14="http://schemas.microsoft.com/office/powerpoint/2010/main" val="2376876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D86A5-BE85-442D-A28B-199BDC180C4D}"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52437C-8290-4F4B-A5CC-6951264A0BEC}" type="slidenum">
              <a:rPr lang="en-US"/>
              <a:pPr>
                <a:defRPr/>
              </a:pPr>
              <a:t>‹#›</a:t>
            </a:fld>
            <a:endParaRPr lang="en-US"/>
          </a:p>
        </p:txBody>
      </p:sp>
    </p:spTree>
    <p:extLst>
      <p:ext uri="{BB962C8B-B14F-4D97-AF65-F5344CB8AC3E}">
        <p14:creationId xmlns:p14="http://schemas.microsoft.com/office/powerpoint/2010/main" val="1890798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93122-66F4-4563-8940-31EBA8DA09CC}" type="datetimeFigureOut">
              <a:rPr lang="en-US"/>
              <a:pPr>
                <a:defRPr/>
              </a:pPr>
              <a:t>8/11/2014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D35354-98A5-48DE-AAF3-48EA1605F6A6}" type="slidenum">
              <a:rPr lang="en-US"/>
              <a:pPr>
                <a:defRPr/>
              </a:pPr>
              <a:t>‹#›</a:t>
            </a:fld>
            <a:endParaRPr lang="en-US"/>
          </a:p>
        </p:txBody>
      </p:sp>
    </p:spTree>
    <p:extLst>
      <p:ext uri="{BB962C8B-B14F-4D97-AF65-F5344CB8AC3E}">
        <p14:creationId xmlns:p14="http://schemas.microsoft.com/office/powerpoint/2010/main" val="1427968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ADB2A-BF70-4EC7-9786-5623327D1687}" type="datetimeFigureOut">
              <a:rPr lang="en-US"/>
              <a:pPr>
                <a:defRPr/>
              </a:pPr>
              <a:t>8/11/2014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3FF0C4-9B4E-4DBD-B5A8-7BBDFB57A9A0}" type="slidenum">
              <a:rPr lang="en-US"/>
              <a:pPr>
                <a:defRPr/>
              </a:pPr>
              <a:t>‹#›</a:t>
            </a:fld>
            <a:endParaRPr lang="en-US"/>
          </a:p>
        </p:txBody>
      </p:sp>
    </p:spTree>
    <p:extLst>
      <p:ext uri="{BB962C8B-B14F-4D97-AF65-F5344CB8AC3E}">
        <p14:creationId xmlns:p14="http://schemas.microsoft.com/office/powerpoint/2010/main" val="3484353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73E8E-E0C9-491D-BA99-353D606E18FB}" type="datetimeFigureOut">
              <a:rPr lang="en-US"/>
              <a:pPr>
                <a:defRPr/>
              </a:pPr>
              <a:t>8/11/2014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2F83C1-083A-4FBE-8F83-BA4D8BFAEED2}" type="slidenum">
              <a:rPr lang="en-US"/>
              <a:pPr>
                <a:defRPr/>
              </a:pPr>
              <a:t>‹#›</a:t>
            </a:fld>
            <a:endParaRPr lang="en-US"/>
          </a:p>
        </p:txBody>
      </p:sp>
    </p:spTree>
    <p:extLst>
      <p:ext uri="{BB962C8B-B14F-4D97-AF65-F5344CB8AC3E}">
        <p14:creationId xmlns:p14="http://schemas.microsoft.com/office/powerpoint/2010/main" val="26246585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AE051-F148-4F91-8BEF-4ECA2B57A4C6}"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368199-0115-405A-8A42-915FDECBF745}" type="slidenum">
              <a:rPr lang="en-US"/>
              <a:pPr>
                <a:defRPr/>
              </a:pPr>
              <a:t>‹#›</a:t>
            </a:fld>
            <a:endParaRPr lang="en-US"/>
          </a:p>
        </p:txBody>
      </p:sp>
    </p:spTree>
    <p:extLst>
      <p:ext uri="{BB962C8B-B14F-4D97-AF65-F5344CB8AC3E}">
        <p14:creationId xmlns:p14="http://schemas.microsoft.com/office/powerpoint/2010/main" val="3469681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28E33-A8A6-4296-AE76-EFE873D40603}" type="datetimeFigureOut">
              <a:rPr lang="en-US"/>
              <a:pPr>
                <a:defRPr/>
              </a:pPr>
              <a:t>8/11/2014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AE2DBE-88F3-4FAA-9E1C-6A8CBD86135C}" type="slidenum">
              <a:rPr lang="en-US"/>
              <a:pPr>
                <a:defRPr/>
              </a:pPr>
              <a:t>‹#›</a:t>
            </a:fld>
            <a:endParaRPr lang="en-US"/>
          </a:p>
        </p:txBody>
      </p:sp>
    </p:spTree>
    <p:extLst>
      <p:ext uri="{BB962C8B-B14F-4D97-AF65-F5344CB8AC3E}">
        <p14:creationId xmlns:p14="http://schemas.microsoft.com/office/powerpoint/2010/main" val="101740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CD1F2F5-07D3-4D22-8D51-9370417E7AD2}" type="slidenum">
              <a:rPr lang="en-US" smtClean="0"/>
              <a:pPr>
                <a:defRPr/>
              </a:pPr>
              <a:t>‹#›</a:t>
            </a:fld>
            <a:endParaRPr lang="en-US" dirty="0"/>
          </a:p>
        </p:txBody>
      </p:sp>
    </p:spTree>
    <p:extLst>
      <p:ext uri="{BB962C8B-B14F-4D97-AF65-F5344CB8AC3E}">
        <p14:creationId xmlns:p14="http://schemas.microsoft.com/office/powerpoint/2010/main" val="2076821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CF8C6-BD91-4A1C-BA3D-65C2EF1A1F93}"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4F0E7-6C33-4970-BE3D-274A10168F66}" type="slidenum">
              <a:rPr lang="en-US"/>
              <a:pPr>
                <a:defRPr/>
              </a:pPr>
              <a:t>‹#›</a:t>
            </a:fld>
            <a:endParaRPr lang="en-US"/>
          </a:p>
        </p:txBody>
      </p:sp>
    </p:spTree>
    <p:extLst>
      <p:ext uri="{BB962C8B-B14F-4D97-AF65-F5344CB8AC3E}">
        <p14:creationId xmlns:p14="http://schemas.microsoft.com/office/powerpoint/2010/main" val="6755969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2A2AA-982D-44BC-A99C-418A1A1FFA7B}" type="datetimeFigureOut">
              <a:rPr lang="en-US"/>
              <a:pPr>
                <a:defRPr/>
              </a:pPr>
              <a:t>8/11/2014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81E10-0DD0-4E83-B858-F00553345EFC}" type="slidenum">
              <a:rPr lang="en-US"/>
              <a:pPr>
                <a:defRPr/>
              </a:pPr>
              <a:t>‹#›</a:t>
            </a:fld>
            <a:endParaRPr lang="en-US"/>
          </a:p>
        </p:txBody>
      </p:sp>
    </p:spTree>
    <p:extLst>
      <p:ext uri="{BB962C8B-B14F-4D97-AF65-F5344CB8AC3E}">
        <p14:creationId xmlns:p14="http://schemas.microsoft.com/office/powerpoint/2010/main" val="253863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D8B169-60E7-43E9-8FEC-788EF7F312DD}" type="datetimeFigureOut">
              <a:rPr lang="en-US">
                <a:solidFill>
                  <a:srgbClr val="000000">
                    <a:tint val="75000"/>
                  </a:srgbClr>
                </a:solidFill>
              </a:rPr>
              <a:pPr>
                <a:defRPr/>
              </a:pPr>
              <a:t>8/11/2014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BBDEA54-D9A6-4AAF-8E5F-EEDFA0BEA4BA}"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895521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397C2C-5F6D-4AAA-815B-B86972B8C8D8}" type="datetimeFigureOut">
              <a:rPr lang="en-US">
                <a:solidFill>
                  <a:srgbClr val="000000">
                    <a:tint val="75000"/>
                  </a:srgbClr>
                </a:solidFill>
              </a:rPr>
              <a:pPr>
                <a:defRPr/>
              </a:pPr>
              <a:t>8/11/2014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187D0B0-0D20-4637-953D-DF7172EC230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129654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AD18C0-66EE-4D7B-89C5-E60594BA550E}" type="datetimeFigureOut">
              <a:rPr lang="en-US">
                <a:solidFill>
                  <a:srgbClr val="000000">
                    <a:tint val="75000"/>
                  </a:srgbClr>
                </a:solidFill>
              </a:rPr>
              <a:pPr>
                <a:defRPr/>
              </a:pPr>
              <a:t>8/11/2014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2B7DAAA-B3BF-44AE-B1DF-FAB627F3001D}"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7342115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D86A5-BE85-442D-A28B-199BDC180C4D}" type="datetimeFigureOut">
              <a:rPr lang="en-US">
                <a:solidFill>
                  <a:srgbClr val="000000">
                    <a:tint val="75000"/>
                  </a:srgbClr>
                </a:solidFill>
              </a:rPr>
              <a:pPr>
                <a:defRPr/>
              </a:pPr>
              <a:t>8/11/2014</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F52437C-8290-4F4B-A5CC-6951264A0BE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30738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93122-66F4-4563-8940-31EBA8DA09CC}" type="datetimeFigureOut">
              <a:rPr lang="en-US">
                <a:solidFill>
                  <a:srgbClr val="000000">
                    <a:tint val="75000"/>
                  </a:srgbClr>
                </a:solidFill>
              </a:rPr>
              <a:pPr>
                <a:defRPr/>
              </a:pPr>
              <a:t>8/11/2014</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76D35354-98A5-48DE-AAF3-48EA1605F6A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4759548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2ADB2A-BF70-4EC7-9786-5623327D1687}" type="datetimeFigureOut">
              <a:rPr lang="en-US">
                <a:solidFill>
                  <a:srgbClr val="000000">
                    <a:tint val="75000"/>
                  </a:srgbClr>
                </a:solidFill>
              </a:rPr>
              <a:pPr>
                <a:defRPr/>
              </a:pPr>
              <a:t>8/11/2014</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3B3FF0C4-9B4E-4DBD-B5A8-7BBDFB57A9A0}"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604469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873E8E-E0C9-491D-BA99-353D606E18FB}" type="datetimeFigureOut">
              <a:rPr lang="en-US">
                <a:solidFill>
                  <a:srgbClr val="000000">
                    <a:tint val="75000"/>
                  </a:srgbClr>
                </a:solidFill>
              </a:rPr>
              <a:pPr>
                <a:defRPr/>
              </a:pPr>
              <a:t>8/11/2014</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292F83C1-083A-4FBE-8F83-BA4D8BFAEED2}"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08000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10AC1C-5D0E-4F5B-B68C-9B8BFBC386BB}" type="slidenum">
              <a:rPr lang="en-US" smtClean="0"/>
              <a:pPr>
                <a:defRPr/>
              </a:pPr>
              <a:t>‹#›</a:t>
            </a:fld>
            <a:endParaRPr lang="en-US" dirty="0"/>
          </a:p>
        </p:txBody>
      </p:sp>
    </p:spTree>
    <p:extLst>
      <p:ext uri="{BB962C8B-B14F-4D97-AF65-F5344CB8AC3E}">
        <p14:creationId xmlns:p14="http://schemas.microsoft.com/office/powerpoint/2010/main" val="974236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AE051-F148-4F91-8BEF-4ECA2B57A4C6}" type="datetimeFigureOut">
              <a:rPr lang="en-US">
                <a:solidFill>
                  <a:srgbClr val="000000">
                    <a:tint val="75000"/>
                  </a:srgbClr>
                </a:solidFill>
              </a:rPr>
              <a:pPr>
                <a:defRPr/>
              </a:pPr>
              <a:t>8/11/2014</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3E368199-0115-405A-8A42-915FDECBF74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8759808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B28E33-A8A6-4296-AE76-EFE873D40603}" type="datetimeFigureOut">
              <a:rPr lang="en-US">
                <a:solidFill>
                  <a:srgbClr val="000000">
                    <a:tint val="75000"/>
                  </a:srgbClr>
                </a:solidFill>
              </a:rPr>
              <a:pPr>
                <a:defRPr/>
              </a:pPr>
              <a:t>8/11/2014</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6AE2DBE-88F3-4FAA-9E1C-6A8CBD86135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726397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CF8C6-BD91-4A1C-BA3D-65C2EF1A1F93}" type="datetimeFigureOut">
              <a:rPr lang="en-US">
                <a:solidFill>
                  <a:srgbClr val="000000">
                    <a:tint val="75000"/>
                  </a:srgbClr>
                </a:solidFill>
              </a:rPr>
              <a:pPr>
                <a:defRPr/>
              </a:pPr>
              <a:t>8/11/2014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144F0E7-6C33-4970-BE3D-274A10168F6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41079792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02A2AA-982D-44BC-A99C-418A1A1FFA7B}" type="datetimeFigureOut">
              <a:rPr lang="en-US">
                <a:solidFill>
                  <a:srgbClr val="000000">
                    <a:tint val="75000"/>
                  </a:srgbClr>
                </a:solidFill>
              </a:rPr>
              <a:pPr>
                <a:defRPr/>
              </a:pPr>
              <a:t>8/11/2014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6C81E10-0DD0-4E83-B858-F00553345EFC}"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3755709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tint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tint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FD20CC-83DD-479A-949E-D8D9FC24D428}" type="slidenum">
              <a:rPr lang="en-US">
                <a:solidFill>
                  <a:srgbClr val="000000">
                    <a:tint val="75000"/>
                  </a:srgbClr>
                </a:solidFill>
              </a:rPr>
              <a:pPr>
                <a:defRPr/>
              </a:pPr>
              <a:t>‹#›</a:t>
            </a:fld>
            <a:endParaRPr lang="en-US" dirty="0">
              <a:solidFill>
                <a:srgbClr val="000000">
                  <a:tint val="75000"/>
                </a:srgbClr>
              </a:solidFill>
            </a:endParaRPr>
          </a:p>
        </p:txBody>
      </p:sp>
    </p:spTree>
    <p:extLst>
      <p:ext uri="{BB962C8B-B14F-4D97-AF65-F5344CB8AC3E}">
        <p14:creationId xmlns:p14="http://schemas.microsoft.com/office/powerpoint/2010/main" val="177171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A8783A1-E8A2-4F66-84E5-F18A487AB969}" type="slidenum">
              <a:rPr lang="en-US" smtClean="0"/>
              <a:pPr>
                <a:defRPr/>
              </a:pPr>
              <a:t>‹#›</a:t>
            </a:fld>
            <a:endParaRPr lang="en-US" dirty="0"/>
          </a:p>
        </p:txBody>
      </p:sp>
    </p:spTree>
    <p:extLst>
      <p:ext uri="{BB962C8B-B14F-4D97-AF65-F5344CB8AC3E}">
        <p14:creationId xmlns:p14="http://schemas.microsoft.com/office/powerpoint/2010/main" val="45038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4BAC88-06AD-435A-AE7A-394DC6FA587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txStyles>
    <p:titleStyle>
      <a:lvl1pPr algn="l" rtl="0" eaLnBrk="1" fontAlgn="base" hangingPunct="1">
        <a:spcBef>
          <a:spcPct val="0"/>
        </a:spcBef>
        <a:spcAft>
          <a:spcPct val="0"/>
        </a:spcAft>
        <a:defRPr sz="4000" b="1" kern="1200">
          <a:solidFill>
            <a:schemeClr val="tx1"/>
          </a:solidFill>
          <a:latin typeface="Arial" charset="0"/>
          <a:ea typeface="+mj-ea"/>
          <a:cs typeface="+mj-cs"/>
        </a:defRPr>
      </a:lvl1pPr>
      <a:lvl2pPr algn="l" rtl="0" eaLnBrk="1" fontAlgn="base" hangingPunct="1">
        <a:spcBef>
          <a:spcPct val="0"/>
        </a:spcBef>
        <a:spcAft>
          <a:spcPct val="0"/>
        </a:spcAft>
        <a:defRPr sz="4000" b="1">
          <a:solidFill>
            <a:schemeClr val="tx1"/>
          </a:solidFill>
          <a:latin typeface="Arial" charset="0"/>
        </a:defRPr>
      </a:lvl2pPr>
      <a:lvl3pPr algn="l" rtl="0" eaLnBrk="1" fontAlgn="base" hangingPunct="1">
        <a:spcBef>
          <a:spcPct val="0"/>
        </a:spcBef>
        <a:spcAft>
          <a:spcPct val="0"/>
        </a:spcAft>
        <a:defRPr sz="4000" b="1">
          <a:solidFill>
            <a:schemeClr val="tx1"/>
          </a:solidFill>
          <a:latin typeface="Arial" charset="0"/>
        </a:defRPr>
      </a:lvl3pPr>
      <a:lvl4pPr algn="l" rtl="0" eaLnBrk="1" fontAlgn="base" hangingPunct="1">
        <a:spcBef>
          <a:spcPct val="0"/>
        </a:spcBef>
        <a:spcAft>
          <a:spcPct val="0"/>
        </a:spcAft>
        <a:defRPr sz="4000" b="1">
          <a:solidFill>
            <a:schemeClr val="tx1"/>
          </a:solidFill>
          <a:latin typeface="Arial" charset="0"/>
        </a:defRPr>
      </a:lvl4pPr>
      <a:lvl5pPr algn="l" rtl="0" eaLnBrk="1" fontAlgn="base" hangingPunct="1">
        <a:spcBef>
          <a:spcPct val="0"/>
        </a:spcBef>
        <a:spcAft>
          <a:spcPct val="0"/>
        </a:spcAft>
        <a:defRPr sz="4000" b="1">
          <a:solidFill>
            <a:schemeClr val="tx1"/>
          </a:solidFill>
          <a:latin typeface="Arial" charset="0"/>
        </a:defRPr>
      </a:lvl5pPr>
      <a:lvl6pPr marL="457200" algn="l" rtl="0" eaLnBrk="1" fontAlgn="base" hangingPunct="1">
        <a:spcBef>
          <a:spcPct val="0"/>
        </a:spcBef>
        <a:spcAft>
          <a:spcPct val="0"/>
        </a:spcAft>
        <a:defRPr sz="4000" b="1">
          <a:solidFill>
            <a:schemeClr val="tx1"/>
          </a:solidFill>
          <a:latin typeface="Arial" charset="0"/>
        </a:defRPr>
      </a:lvl6pPr>
      <a:lvl7pPr marL="914400" algn="l" rtl="0" eaLnBrk="1" fontAlgn="base" hangingPunct="1">
        <a:spcBef>
          <a:spcPct val="0"/>
        </a:spcBef>
        <a:spcAft>
          <a:spcPct val="0"/>
        </a:spcAft>
        <a:defRPr sz="4000" b="1">
          <a:solidFill>
            <a:schemeClr val="tx1"/>
          </a:solidFill>
          <a:latin typeface="Arial" charset="0"/>
        </a:defRPr>
      </a:lvl7pPr>
      <a:lvl8pPr marL="1371600" algn="l" rtl="0" eaLnBrk="1" fontAlgn="base" hangingPunct="1">
        <a:spcBef>
          <a:spcPct val="0"/>
        </a:spcBef>
        <a:spcAft>
          <a:spcPct val="0"/>
        </a:spcAft>
        <a:defRPr sz="4000" b="1">
          <a:solidFill>
            <a:schemeClr val="tx1"/>
          </a:solidFill>
          <a:latin typeface="Arial" charset="0"/>
        </a:defRPr>
      </a:lvl8pPr>
      <a:lvl9pPr marL="1828800" algn="l"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b="1"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6030CF-5286-4665-8626-6466F4066828}" type="datetimeFigureOut">
              <a:rPr lang="en-US"/>
              <a:pPr>
                <a:defRPr/>
              </a:pPr>
              <a:t>8/11/2014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6CBC21-D64E-40A8-BFDA-9D1A6AAE00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4BAC88-06AD-435A-AE7A-394DC6FA587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par>
    </p:tnLst>
  </p:timing>
  <p:txStyles>
    <p:titleStyle>
      <a:lvl1pPr algn="l" rtl="0" eaLnBrk="1" fontAlgn="base" hangingPunct="1">
        <a:spcBef>
          <a:spcPct val="0"/>
        </a:spcBef>
        <a:spcAft>
          <a:spcPct val="0"/>
        </a:spcAft>
        <a:defRPr sz="4000" b="1" kern="1200">
          <a:solidFill>
            <a:schemeClr val="tx1"/>
          </a:solidFill>
          <a:latin typeface="Arial" charset="0"/>
          <a:ea typeface="+mj-ea"/>
          <a:cs typeface="+mj-cs"/>
        </a:defRPr>
      </a:lvl1pPr>
      <a:lvl2pPr algn="l" rtl="0" eaLnBrk="1" fontAlgn="base" hangingPunct="1">
        <a:spcBef>
          <a:spcPct val="0"/>
        </a:spcBef>
        <a:spcAft>
          <a:spcPct val="0"/>
        </a:spcAft>
        <a:defRPr sz="4000" b="1">
          <a:solidFill>
            <a:schemeClr val="tx1"/>
          </a:solidFill>
          <a:latin typeface="Arial" charset="0"/>
        </a:defRPr>
      </a:lvl2pPr>
      <a:lvl3pPr algn="l" rtl="0" eaLnBrk="1" fontAlgn="base" hangingPunct="1">
        <a:spcBef>
          <a:spcPct val="0"/>
        </a:spcBef>
        <a:spcAft>
          <a:spcPct val="0"/>
        </a:spcAft>
        <a:defRPr sz="4000" b="1">
          <a:solidFill>
            <a:schemeClr val="tx1"/>
          </a:solidFill>
          <a:latin typeface="Arial" charset="0"/>
        </a:defRPr>
      </a:lvl3pPr>
      <a:lvl4pPr algn="l" rtl="0" eaLnBrk="1" fontAlgn="base" hangingPunct="1">
        <a:spcBef>
          <a:spcPct val="0"/>
        </a:spcBef>
        <a:spcAft>
          <a:spcPct val="0"/>
        </a:spcAft>
        <a:defRPr sz="4000" b="1">
          <a:solidFill>
            <a:schemeClr val="tx1"/>
          </a:solidFill>
          <a:latin typeface="Arial" charset="0"/>
        </a:defRPr>
      </a:lvl4pPr>
      <a:lvl5pPr algn="l" rtl="0" eaLnBrk="1" fontAlgn="base" hangingPunct="1">
        <a:spcBef>
          <a:spcPct val="0"/>
        </a:spcBef>
        <a:spcAft>
          <a:spcPct val="0"/>
        </a:spcAft>
        <a:defRPr sz="4000" b="1">
          <a:solidFill>
            <a:schemeClr val="tx1"/>
          </a:solidFill>
          <a:latin typeface="Arial" charset="0"/>
        </a:defRPr>
      </a:lvl5pPr>
      <a:lvl6pPr marL="457200" algn="l" rtl="0" eaLnBrk="1" fontAlgn="base" hangingPunct="1">
        <a:spcBef>
          <a:spcPct val="0"/>
        </a:spcBef>
        <a:spcAft>
          <a:spcPct val="0"/>
        </a:spcAft>
        <a:defRPr sz="4000" b="1">
          <a:solidFill>
            <a:schemeClr val="tx1"/>
          </a:solidFill>
          <a:latin typeface="Arial" charset="0"/>
        </a:defRPr>
      </a:lvl6pPr>
      <a:lvl7pPr marL="914400" algn="l" rtl="0" eaLnBrk="1" fontAlgn="base" hangingPunct="1">
        <a:spcBef>
          <a:spcPct val="0"/>
        </a:spcBef>
        <a:spcAft>
          <a:spcPct val="0"/>
        </a:spcAft>
        <a:defRPr sz="4000" b="1">
          <a:solidFill>
            <a:schemeClr val="tx1"/>
          </a:solidFill>
          <a:latin typeface="Arial" charset="0"/>
        </a:defRPr>
      </a:lvl7pPr>
      <a:lvl8pPr marL="1371600" algn="l" rtl="0" eaLnBrk="1" fontAlgn="base" hangingPunct="1">
        <a:spcBef>
          <a:spcPct val="0"/>
        </a:spcBef>
        <a:spcAft>
          <a:spcPct val="0"/>
        </a:spcAft>
        <a:defRPr sz="4000" b="1">
          <a:solidFill>
            <a:schemeClr val="tx1"/>
          </a:solidFill>
          <a:latin typeface="Arial" charset="0"/>
        </a:defRPr>
      </a:lvl8pPr>
      <a:lvl9pPr marL="1828800" algn="l"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b="1"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6030CF-5286-4665-8626-6466F4066828}" type="datetimeFigureOut">
              <a:rPr lang="en-US"/>
              <a:pPr>
                <a:defRPr/>
              </a:pPr>
              <a:t>8/11/2014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6CBC21-D64E-40A8-BFDA-9D1A6AAE00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64BAC88-06AD-435A-AE7A-394DC6FA587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txStyles>
    <p:titleStyle>
      <a:lvl1pPr algn="l" rtl="0" eaLnBrk="1" fontAlgn="base" hangingPunct="1">
        <a:spcBef>
          <a:spcPct val="0"/>
        </a:spcBef>
        <a:spcAft>
          <a:spcPct val="0"/>
        </a:spcAft>
        <a:defRPr sz="4000" b="1" kern="1200">
          <a:solidFill>
            <a:schemeClr val="tx1"/>
          </a:solidFill>
          <a:latin typeface="Arial" charset="0"/>
          <a:ea typeface="+mj-ea"/>
          <a:cs typeface="+mj-cs"/>
        </a:defRPr>
      </a:lvl1pPr>
      <a:lvl2pPr algn="l" rtl="0" eaLnBrk="1" fontAlgn="base" hangingPunct="1">
        <a:spcBef>
          <a:spcPct val="0"/>
        </a:spcBef>
        <a:spcAft>
          <a:spcPct val="0"/>
        </a:spcAft>
        <a:defRPr sz="4000" b="1">
          <a:solidFill>
            <a:schemeClr val="tx1"/>
          </a:solidFill>
          <a:latin typeface="Arial" charset="0"/>
        </a:defRPr>
      </a:lvl2pPr>
      <a:lvl3pPr algn="l" rtl="0" eaLnBrk="1" fontAlgn="base" hangingPunct="1">
        <a:spcBef>
          <a:spcPct val="0"/>
        </a:spcBef>
        <a:spcAft>
          <a:spcPct val="0"/>
        </a:spcAft>
        <a:defRPr sz="4000" b="1">
          <a:solidFill>
            <a:schemeClr val="tx1"/>
          </a:solidFill>
          <a:latin typeface="Arial" charset="0"/>
        </a:defRPr>
      </a:lvl3pPr>
      <a:lvl4pPr algn="l" rtl="0" eaLnBrk="1" fontAlgn="base" hangingPunct="1">
        <a:spcBef>
          <a:spcPct val="0"/>
        </a:spcBef>
        <a:spcAft>
          <a:spcPct val="0"/>
        </a:spcAft>
        <a:defRPr sz="4000" b="1">
          <a:solidFill>
            <a:schemeClr val="tx1"/>
          </a:solidFill>
          <a:latin typeface="Arial" charset="0"/>
        </a:defRPr>
      </a:lvl4pPr>
      <a:lvl5pPr algn="l" rtl="0" eaLnBrk="1" fontAlgn="base" hangingPunct="1">
        <a:spcBef>
          <a:spcPct val="0"/>
        </a:spcBef>
        <a:spcAft>
          <a:spcPct val="0"/>
        </a:spcAft>
        <a:defRPr sz="4000" b="1">
          <a:solidFill>
            <a:schemeClr val="tx1"/>
          </a:solidFill>
          <a:latin typeface="Arial" charset="0"/>
        </a:defRPr>
      </a:lvl5pPr>
      <a:lvl6pPr marL="457200" algn="l" rtl="0" eaLnBrk="1" fontAlgn="base" hangingPunct="1">
        <a:spcBef>
          <a:spcPct val="0"/>
        </a:spcBef>
        <a:spcAft>
          <a:spcPct val="0"/>
        </a:spcAft>
        <a:defRPr sz="4000" b="1">
          <a:solidFill>
            <a:schemeClr val="tx1"/>
          </a:solidFill>
          <a:latin typeface="Arial" charset="0"/>
        </a:defRPr>
      </a:lvl6pPr>
      <a:lvl7pPr marL="914400" algn="l" rtl="0" eaLnBrk="1" fontAlgn="base" hangingPunct="1">
        <a:spcBef>
          <a:spcPct val="0"/>
        </a:spcBef>
        <a:spcAft>
          <a:spcPct val="0"/>
        </a:spcAft>
        <a:defRPr sz="4000" b="1">
          <a:solidFill>
            <a:schemeClr val="tx1"/>
          </a:solidFill>
          <a:latin typeface="Arial" charset="0"/>
        </a:defRPr>
      </a:lvl7pPr>
      <a:lvl8pPr marL="1371600" algn="l" rtl="0" eaLnBrk="1" fontAlgn="base" hangingPunct="1">
        <a:spcBef>
          <a:spcPct val="0"/>
        </a:spcBef>
        <a:spcAft>
          <a:spcPct val="0"/>
        </a:spcAft>
        <a:defRPr sz="4000" b="1">
          <a:solidFill>
            <a:schemeClr val="tx1"/>
          </a:solidFill>
          <a:latin typeface="Arial" charset="0"/>
        </a:defRPr>
      </a:lvl8pPr>
      <a:lvl9pPr marL="1828800" algn="l" rtl="0" eaLnBrk="1" fontAlgn="base" hangingPunct="1">
        <a:spcBef>
          <a:spcPct val="0"/>
        </a:spcBef>
        <a:spcAft>
          <a:spcPct val="0"/>
        </a:spcAft>
        <a:defRPr sz="4000" b="1">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b="1"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6030CF-5286-4665-8626-6466F4066828}" type="datetimeFigureOut">
              <a:rPr lang="en-US"/>
              <a:pPr>
                <a:defRPr/>
              </a:pPr>
              <a:t>8/11/2014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6CBC21-D64E-40A8-BFDA-9D1A6AAE00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53"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56030CF-5286-4665-8626-6466F4066828}" type="datetimeFigureOut">
              <a:rPr lang="en-US">
                <a:solidFill>
                  <a:srgbClr val="000000">
                    <a:tint val="75000"/>
                  </a:srgbClr>
                </a:solidFill>
              </a:rPr>
              <a:pPr>
                <a:defRPr/>
              </a:pPr>
              <a:t>8/11/2014</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C6CBC21-D64E-40A8-BFDA-9D1A6AAE0024}"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63620498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Font typeface="Arial" charset="0"/>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50.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0.xml"/><Relationship Id="rId4" Type="http://schemas.openxmlformats.org/officeDocument/2006/relationships/image" Target="../media/image45.jp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50.xml"/><Relationship Id="rId6" Type="http://schemas.microsoft.com/office/2007/relationships/hdphoto" Target="../media/hdphoto3.wdp"/><Relationship Id="rId5" Type="http://schemas.openxmlformats.org/officeDocument/2006/relationships/image" Target="../media/image47.jpe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50.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images.google.com/imgres?imgurl=http://www.fabcats.org/breeders/infosheets/pkd/polycystic_kidney.jpg&amp;imgrefurl=http://dibernstein5.blogspot.com/2008/09/kidney-disease.html&amp;usg=__hT90tCYjxr4pGNYmqiKiSWMA_SU=&amp;h=307&amp;w=386&amp;sz=25&amp;hl=en&amp;start=37&amp;um=1&amp;tbnid=VmXZ8lh78Rwn8M:&amp;tbnh=98&amp;tbnw=123&amp;prev=/images?q=kdney+healthy&amp;ndsp=21&amp;hl=en&amp;sa=N&amp;start=21&amp;um=1" TargetMode="External"/><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hyperlink" Target="http://images.google.com/imgres?imgurl=http://library.thinkquest.org/05aug/00387/plaatjes/kanker/longkanker/gezondelongen.jpg&amp;imgrefurl=http://library.thinkquest.org/05aug/00387/ENGELS/typesofcancer/lung/lungcancer2.htm&amp;usg=__aMCxdpiNBqw_S6rHSzrZaUAZYD4=&amp;h=276&amp;w=276&amp;sz=12&amp;hl=en&amp;start=16&amp;um=1&amp;tbnid=NnLZA_-AMDkhyM:&amp;tbnh=114&amp;tbnw=114&amp;prev=/images?q=lungs+healthy&amp;hl=en&amp;sa=G&amp;um=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youtube.com/watch?v=HYWmYJNg5Jw" TargetMode="External"/><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_NDN_PowerPoint2.jpg"/>
          <p:cNvPicPr>
            <a:picLocks noChangeAspect="1"/>
          </p:cNvPicPr>
          <p:nvPr/>
        </p:nvPicPr>
        <p:blipFill>
          <a:blip r:embed="rId3"/>
          <a:stretch>
            <a:fillRect/>
          </a:stretch>
        </p:blipFill>
        <p:spPr>
          <a:xfrm>
            <a:off x="-9525" y="-68580"/>
            <a:ext cx="9235440" cy="6926580"/>
          </a:xfrm>
          <a:prstGeom prst="rect">
            <a:avLst/>
          </a:prstGeom>
        </p:spPr>
      </p:pic>
      <p:sp>
        <p:nvSpPr>
          <p:cNvPr id="9" name="TextBox 8"/>
          <p:cNvSpPr txBox="1"/>
          <p:nvPr/>
        </p:nvSpPr>
        <p:spPr>
          <a:xfrm>
            <a:off x="590550" y="304800"/>
            <a:ext cx="7962901" cy="1508105"/>
          </a:xfrm>
          <a:prstGeom prst="rect">
            <a:avLst/>
          </a:prstGeom>
          <a:noFill/>
          <a:ln>
            <a:noFill/>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rPr>
              <a:t>Saving Lives Through </a:t>
            </a:r>
          </a:p>
          <a:p>
            <a:pPr algn="ctr"/>
            <a:r>
              <a:rPr lang="en-US" sz="4600" b="1" spc="50" dirty="0" smtClean="0">
                <a:ln w="11430"/>
                <a:solidFill>
                  <a:srgbClr val="32428B"/>
                </a:solidFill>
                <a:effectLst>
                  <a:outerShdw blurRad="76200" dist="50800" dir="5400000" algn="tl" rotWithShape="0">
                    <a:srgbClr val="000000">
                      <a:alpha val="65000"/>
                    </a:srgbClr>
                  </a:outerShdw>
                </a:effectLst>
              </a:rPr>
              <a:t>Organ &amp; Tissue Donation</a:t>
            </a:r>
            <a:endParaRPr lang="en-US" sz="4600" b="1" spc="50" dirty="0">
              <a:ln w="11430"/>
              <a:solidFill>
                <a:srgbClr val="32428B"/>
              </a:soli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52" y="2209801"/>
            <a:ext cx="411480" cy="41148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751" y="2743200"/>
            <a:ext cx="411480" cy="411480"/>
          </a:xfrm>
          <a:prstGeom prst="rect">
            <a:avLst/>
          </a:prstGeom>
        </p:spPr>
      </p:pic>
      <p:pic>
        <p:nvPicPr>
          <p:cNvPr id="5" name="Picture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1" y="4038600"/>
            <a:ext cx="1747839" cy="1528246"/>
          </a:xfrm>
          <a:prstGeom prst="rect">
            <a:avLst/>
          </a:prstGeom>
        </p:spPr>
      </p:pic>
      <p:sp>
        <p:nvSpPr>
          <p:cNvPr id="11" name="TextBox 10"/>
          <p:cNvSpPr txBox="1"/>
          <p:nvPr/>
        </p:nvSpPr>
        <p:spPr>
          <a:xfrm>
            <a:off x="1095374" y="2133600"/>
            <a:ext cx="8048625" cy="538609"/>
          </a:xfrm>
          <a:prstGeom prst="rect">
            <a:avLst/>
          </a:prstGeom>
          <a:noFill/>
        </p:spPr>
        <p:txBody>
          <a:bodyPr wrap="square" rtlCol="0">
            <a:spAutoFit/>
          </a:bodyPr>
          <a:lstStyle/>
          <a:p>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Facebook.com/</a:t>
            </a:r>
            <a:r>
              <a:rPr lang="en-US" sz="29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DonateLifeNevada</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TextBox 11"/>
          <p:cNvSpPr txBox="1"/>
          <p:nvPr/>
        </p:nvSpPr>
        <p:spPr>
          <a:xfrm>
            <a:off x="1123950" y="2667000"/>
            <a:ext cx="6496050" cy="538609"/>
          </a:xfrm>
          <a:prstGeom prst="rect">
            <a:avLst/>
          </a:prstGeom>
          <a:noFill/>
        </p:spPr>
        <p:txBody>
          <a:bodyPr wrap="square" rtlCol="0">
            <a:spAutoFit/>
          </a:bodyPr>
          <a:lstStyle/>
          <a:p>
            <a:r>
              <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DonateLife_NV</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TextBox 13"/>
          <p:cNvSpPr txBox="1"/>
          <p:nvPr/>
        </p:nvSpPr>
        <p:spPr>
          <a:xfrm>
            <a:off x="1123949" y="3271391"/>
            <a:ext cx="6496050" cy="538609"/>
          </a:xfrm>
          <a:prstGeom prst="rect">
            <a:avLst/>
          </a:prstGeom>
          <a:noFill/>
        </p:spPr>
        <p:txBody>
          <a:bodyPr wrap="square" rtlCol="0">
            <a:spAutoFit/>
          </a:bodyPr>
          <a:lstStyle/>
          <a:p>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@DonateLifeNV</a:t>
            </a:r>
            <a:endParaRPr lang="en-US" sz="29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762" y="3352800"/>
            <a:ext cx="408639" cy="40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712982" y="3581400"/>
            <a:ext cx="2517636" cy="830997"/>
          </a:xfrm>
          <a:prstGeom prst="rect">
            <a:avLst/>
          </a:prstGeom>
          <a:solidFill>
            <a:schemeClr val="bg1"/>
          </a:solidFill>
          <a:ln w="28575">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Blood Vessels</a:t>
            </a:r>
          </a:p>
          <a:p>
            <a:pPr algn="ctr"/>
            <a:r>
              <a:rPr lang="en-US" sz="2400" b="1" dirty="0" smtClean="0">
                <a:solidFill>
                  <a:srgbClr val="32428B"/>
                </a:solidFill>
              </a:rPr>
              <a:t>5 </a:t>
            </a:r>
            <a:r>
              <a:rPr lang="en-US" sz="2400" b="1" dirty="0">
                <a:solidFill>
                  <a:srgbClr val="32428B"/>
                </a:solidFill>
              </a:rPr>
              <a:t>y</a:t>
            </a:r>
            <a:r>
              <a:rPr lang="en-US" sz="2400" b="1" dirty="0" smtClean="0">
                <a:solidFill>
                  <a:srgbClr val="32428B"/>
                </a:solidFill>
              </a:rPr>
              <a:t>ears</a:t>
            </a:r>
          </a:p>
        </p:txBody>
      </p:sp>
      <p:sp>
        <p:nvSpPr>
          <p:cNvPr id="11" name="TextBox 10"/>
          <p:cNvSpPr txBox="1">
            <a:spLocks noChangeArrowheads="1"/>
          </p:cNvSpPr>
          <p:nvPr/>
        </p:nvSpPr>
        <p:spPr bwMode="auto">
          <a:xfrm>
            <a:off x="2133600" y="5289202"/>
            <a:ext cx="1828800" cy="830997"/>
          </a:xfrm>
          <a:prstGeom prst="rect">
            <a:avLst/>
          </a:prstGeom>
          <a:solidFill>
            <a:schemeClr val="bg1"/>
          </a:solidFill>
          <a:ln w="28575">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Skin</a:t>
            </a:r>
          </a:p>
          <a:p>
            <a:pPr algn="ctr"/>
            <a:r>
              <a:rPr lang="en-US" sz="2400" b="1" dirty="0" smtClean="0">
                <a:solidFill>
                  <a:srgbClr val="32428B"/>
                </a:solidFill>
              </a:rPr>
              <a:t>5 Years</a:t>
            </a:r>
            <a:endParaRPr lang="en-US" sz="2400" b="1" dirty="0">
              <a:solidFill>
                <a:srgbClr val="32428B"/>
              </a:solidFill>
            </a:endParaRPr>
          </a:p>
        </p:txBody>
      </p:sp>
      <p:sp>
        <p:nvSpPr>
          <p:cNvPr id="38915" name="AutoShape 3" descr="data:image/jpg;base64,/9j/4AAQSkZJRgABAQAAAQABAAD/2wCEAAkGBhISEBQSEBQUEBIVDxcQFBUUEBAVDxAXFBUWFRUQFBUXHCYeFxkjGRQUHy8gIycpLCwsFR4xNTAqNSYrLCkBCQoKDgwOGg8PGiwdHSQqLC4pKiksLC4sKSwsKSw0KiksLC0sKSkpKSopLSwsKS0pKS0sLCwpLC8sLCksLDUsKf/AABEIAMcA/gMBIgACEQEDEQH/xAAbAAEAAgMBAQAAAAAAAAAAAAAABAUCAwYBB//EAEEQAAIBAgIFCAgDBwMFAAAAAAABAgMRBCEFEjFRgRMiMkFhccHRBhQVUpGhorEzQpIHI2NygpPwYnPhJCU0Q0T/xAAaAQEAAwEBAQAAAAAAAAAAAAAAAQQFAwIG/8QAKxEBAAIBAgQEBwEBAQAAAAAAAAECEQMhBBIxQSJRcbETYZGhwdHwgTIj/9oADAMBAAIRAxEAPwD7iAABrrVlFXZsK/THQ4+IFgAAANc61jGOKQMNwNTqGt1gnCSCNy45YGEkER1QsQRkwlg0Rrm6MrkoegAAAAAAAAAAAAAAAAAAAAAAAFfpjocfEsCv0x0OPiBYABgRq0itxLtsLGtsKfG1LHO0utIy9paWs7PaS44pSWW3r8zj8fibO6MMLpprNbV25PsZXjVnOFm2htmHWVMQ1sz7PIyhiLq62fNdjKetjk4qUei0n3X3dz2mNDGNO629a6pL/Os66WrGpnHWOsK99OaekrzlzF1jTGalHWjsfxW9M8udXNtWIaJlDFFcI7xkXtOrc2lZha5YQnc9IZgAIAAAAAAAAAAAAAAAAAAAK/THQ4+JYFfpjocfECwDBrnIDVV2HPaVqZF7XnkcvpmtkyvqziFnRrmXNaRxOZR+vNSJWkq20oalR62W8z5nLYrTwu/0LW16ST7ZLg0pL7M8lU1Gs7K+33f+Cv8AR6raWFje16tVcORlL7on6VxVOmoqpNU1UqRoxcujrTTcbvqWW0r6t7aOtXUp18vPzV4itq2pfp7fP/F3o/F9fVskvFFsoHzmp6VuhiZUZUXLUS5ymle8U84tZbjofRv07w9eboPWp1LXipWtLfFPf2H0HLzVi0dJY3NETyzO7peTGoZ0K0ZrmtPu2rsaNrgeXpHSa2E2hXNLgY6ts0Mi1hK6MiLh6pKPTyAAAAAAAAAAAAAAAAAAAV+mOhx8SwK/THQ4+IFgapm0wqAQMW8jj9N1dp1mkJ2RxGmqu0o8ROIaHC1zLmceyplG8uJZYtkLD07z+XxyKMNedqrqpr06dGcMqkZucN11FZNbnfPvMv2hqFehCnHO+rUsndQlUhzc1ud1xJsqDnPUVrUoWk+pOWbjff1cGRK+E1YtrVqK3O1XfVtsvb7lqKeKLeTMtOZU9Wuq+Hw2IlzasqboVN7lRepd9uV+JW4XCShXTzVnrJ9a7S3xOHUsJiI7OSxEK8LdUa3NlH4xvxIdDEtpRl0tilv7zU4G3/nNfKZj/J3j7TDD4uOXU5o7xH6/DudE6QdRa0JNVFts9vejpNGadU3qVbRnsT/JLs7GfMsFWlSkqsXsdpLqOypzhWipxyvtW59501KYRpaku01TFxKXRWlnT1adZ3V7Rm9q3KW/vL+VM4TGFqJiWiDsydRqXRCnAzw9QQSng8TPSUAAAAAAAAAAAAAAAABX6Y6HHxLAr9MdDj4gWBqqmw1TZEphUaSnk+44XS882drpfYzhNKSzZm8TO7X4OFDiWSdA00qnKSV404SxElvVNNpcXZcTROF3xLPAUE6coPZVnGEv9uD5Spwdkirp/wDS9r7Ua6uIlChGDyqVL4iq11upzow4K3xI2jdI6k03svZr3l1pmeKk6k5S3vJdSXUuCsVtTJ2LeWfMZS1T1cTiqLzhUwaqRt/DqRcWuE5fAjJxlTlG1p056s98Y31Y1v5btJk/CNPH0G9lbR9ShfdKKUr/AC+ZXaQqUeRlOpKeHrtS1XqNuVWD1JU1H81Oas3fYy9wl4i16z8p94/EMji6TNqzHzj8rDASSquFTZKKk1vV9Sdu5tfEsfQ/FunVrYao84V5Ubvv5kuK+5xcNN1L0pamtKk2lKV1ykZW5k0ssrJX67K5LwGnlVxNWrbUqVNTWh1KSWrrRu7tc1fEt/ErfwxKt8G+n4pjZ9PxNG6cWXno5pJ1Iak+nBW/mXUznJ4+c6EK1OKnrQu1d3uspW35rZ2jA6RdOVOrJOD/ADKz1Wn1X2bH1kfDma5g+NWt+Wdvb69HcumRnG0iZSqKSummnmmmmnxNOLhsfacO63lIovI2GjDzyN5KAAAAAAAAAAAAAAAAAr9MdDj4lgV+mOhx8QLAjzN5oqESmFHpepkzg9JvM7nTCyOI0jHMy+Jnds8H0VlKBZNatOW+ypr+rOXyIlCGfEl4jZHtcn87eBW0u8rWvvhJ0bo1cm5y3r7pHK4rN37FwyR1OI0ko0dVdn3Rys35FvbbCjGd5lnjcTOnDD16XSoYiW60lNJyg+xxjJcSlxdfla9Spmoa75NN3cIt34NtX4l3iV/0sv8AcjL6JIo6azOn6cJrGctvJZFLjqMoSU4c2UXdNdTL9rIg46ndM6xOHiXffs90yq+FcdkoSu1uu3e3ZsfE6bVuj5j+yiu1jKlPqnRk+Mcz6nGORbrOYUL15ZwsdC4SE6V1elNOzlTk4N9skubLimTq1OvGLtKFZf6lydT4xvF/BEP0bfTXbcuZ7GeptPfdEadesben9hAoaVjH8VSo9s48z+5G8fi0WtOomk0009jTTT7mRcNsPJaJp31oJ0pPrptwb70spcUx4Z+R44+f2/vsmgg6leGyUKy3SXJ1P1RTi/0oe14x/FjKj2zXM/uRvH4tDkntufEiP+tvX99E4GNOopK6aaexp3T4mR4dAAAAAAAAAAACv0x0OPiWBX6Y6HHxAsDTWRuNdRBMOc0w8mcXj1mdxpqGTOFx7zMnierZ4TeEankzdWfMi+yXykR4M21X+7j3yXxzK2ktau0K/ETuQpEqttIsizVVs3Vv/Hn3J/Sygp7f83su8TV1cPK/W4x4tSKGM7Saas07NNWae5rqLEdlaU19EjYjYbpVMirxuO1ctrOkQ5Svf2YU/wDuTe6jP7M+tKPN4nzX9keBlr1MQ1k4OKe++XmfTHlF95apGIUtWcyl+jy50+5eJeT2cCn9HaTWvLfJL4K7+5c3yZM9SvRHwxMjsKmjpKlHJzTl7sbzn+mN2SFj5v8ADozfbNxpx+DvL6SeSXidWvn9N/ZPPCFyVeXSnCmt0IOUv1Ty+keyYP8AEc6v883qv+iNo/IYjvJzWnpH1/pn7I2Kp4aMspqlP+FNqo++EelxTMsFiazmlzp087zqUuTkssuta2dvyraWFHDQgrQjGC3RikvkbLHqb7Y6+v8Afl4jSnOenp/b/RyGJxlVVa07YqeIp1ajpUoKosM6UabdNS/9coztm8560rK1sntrHSi+TtOybjUeDrRVZzdKFNcm5XhFTnVbe3Vp3y2nYCxzd3IQ07jVVjCVPWSlNtrD1U68Y1qsG47VBqnTjJXfOdSHUyx9E9K168Kjrx1dWpFQfJTp6ylThOSSltSlJxvvi11F9YAAAAAAAr9MdDj4lgV+mOhx8QLA1VGbTXUQTCg01sZweklmfQ9KwyZwOltrMvio3bHBTsrqJLxluTvuVKpwleL+ZWQrWZY1HrQhFbZUa1HvlF8rTXzyK2jG61xHRWYhf59iDKeZJlV1oJ9lnvVtjIj29T8SxEKkyzx1Jyowgts8ZRh97lj6a+jVSpOeMw6U+qrTXTepf95BfmdrZdhloyknWw11e1SpW/twST/VJHYQiqMaracuSiqjttbk7Rprtbt8S3oUi95ie0R9Zmf192bxGpNMTHnPs+PPFZWaattvGSavv3DA+jtXEVNacZUqN7OUlaVTbzYJ923qPoEcTKc221la8rLOW2Tv12yS7ibPCueLpU1sUeWqPe5Xaj8/mXK6EV3mVa3EzbaIWOjMLDC4eKUXZRWUYtt9hIwmPlVgpKnbN31ppRVn3NvK3UiyllkjLCUOUml1LOXduOkWrFcY3cLUva+YtiPLH3yl6MwNbUV6ipp860Ka1s/9U7/Y34jRVPVbnrVX/EnKS/TfV+RY01Y0Y583vPHPPbZ2+FXvv67teBpKMUklFbkkl8ETiPhkSDw6AAAAAAAAAAAAAAAABX6Y6HHxLAr9MdDj4gWBhUMzVUCYVelNhwel6WbPoONhdM4rTdLaZ/E1aXCWxLka+TJ+jqjlCUY/iRtXp9s6N5OH9UNZcEQcYsxorEuE1KPSjJSXes19ijWcTlqakc1WGkaapzU4Z0a37yD6ot9Km+2MrohJOUrLrfUdHW5LlKlCf4FSfK03lajOa1sux2twRClo2WFjOTcZzStSsr2dr8pK66rrIuxGd2bacbJ3ozCMsXP80KMI0L9TnJ8pUS/SjodOT1MNvlUrupLt1Vl8HYrvRvBxw0KVJu8nF1Zyazc586TfcmlwJ2l6saihGLu+in1XZc4Keak6kd529I294mWRxk41OWe0e+/spcFhbulSv+JNzk+tQp5zfF5cDp9GUOdOq9spWXYl/iIUMEoyah0pRVO/u04bfi7tlxQpttQpq9kv+ZMu3nbCtpxvl7ZydltZe4DC6ke3rPMHgFBb31vyJOvbIrzK1WMM9axDxMryS4myU/M0Uc5NkPSbQjkbTGCyMiUAAAAAAAAAAAAAAAABX6Y6HHxLAr9MdDj4gWB40enknkBCxMcjkdOUdp2NZZFDpShe5W1q5hb0Lcsvn2LwhBw1BqodPjcNmQKGEvMzuTdrfE8LVofCcri05RUqVKLnUvnFpxlCEf5tZp/0mrHwnGdPDyfKXrOm3+ZR1lZ/p1nwOl0DRapVMv8A6pvv5kFn3GeKwcFN1bc9w1H599rI5TqXpeYiO2I9VWcW3noqatKpKvNxd4ypqCi3l2sssJomUYxhaOqlm7tOT237F1Gei8E76zLvD0NaSj1bX2I+g0o+Dp1047Rhjala6l5vPeWvROgHzqk5WlOyWqujCOxXZe4ejGCtFW8e17zFyGuRa0y9VpFeje5muUzDXMJTseXp5Vn1LrJWHpkbD07u5Y0oWJhEswASgAAAAAAAAAAAAAAAAK/THQ4+JYFfpjocfECwAAEepAq8dTyLmpC5BrULni0ZdKWw5PF4W5jhNGvba/idFLR92TMNgVErxpbrNtfZVU9HcnTUVm7uUnvlJ3flwIOIoa0lFd7OixcciFh8NtkzzTQzq83l7udtTwYRlSUUl2E7CUtWN+t58OpGFKjrO72fclat8y5Mq8MWYs2uBqmQkUjxc526jDN5In4bDWEDbQpWN54kenp5AAAAAAAAAAAAAAAAAAAK/THQ4+JYEDTC5gE8EL2vR9/6ZeR77Yo+/wDTLyAmGLgRfbFH3/pl5D2xR9/6ZeQElU0ZWIntij7/ANMvIe2KPv8A0y8gMqtG7MJYfqPfa9H3/pl5D2vR9/6ZeQTl5HDG7kTV7Xo+/wDTLyHtij7/ANMvIjBlnKmR6lBmz2vR976ZeR57Vo+99MvIYMvaGFJkY2Iftej730y8j32vR9/6ZeRKEwEP2xR9/wCmXkPbFH3/AKZeQEwEP2xR9/6ZeQ9sUff+mXkBMBoo42E+i78H4m8AAAAAAAAAAAAAAGM4J7QANXqUdx56lDcegDz1KG4epQ3HoA89ShuHqUNx6APPUobh6lDcegDz1KG4epQ3HoA89ShuHqUNx6APPUobh6lDcegDz1KG4epQ3HoA89ShuHqUdx6AM6dBR2GwAAAAAAAAAAAAP//Z"/>
          <p:cNvSpPr>
            <a:spLocks noChangeAspect="1" noChangeArrowheads="1"/>
          </p:cNvSpPr>
          <p:nvPr/>
        </p:nvSpPr>
        <p:spPr bwMode="auto">
          <a:xfrm>
            <a:off x="76200" y="-708025"/>
            <a:ext cx="1895475" cy="1485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a:spLocks noChangeArrowheads="1"/>
          </p:cNvSpPr>
          <p:nvPr/>
        </p:nvSpPr>
        <p:spPr bwMode="auto">
          <a:xfrm>
            <a:off x="6495185" y="4955310"/>
            <a:ext cx="2286000" cy="1200329"/>
          </a:xfrm>
          <a:prstGeom prst="rect">
            <a:avLst/>
          </a:prstGeom>
          <a:solidFill>
            <a:schemeClr val="bg1"/>
          </a:solidFill>
          <a:ln w="28575">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Tendons &amp; Ligaments</a:t>
            </a:r>
          </a:p>
          <a:p>
            <a:pPr algn="ctr"/>
            <a:r>
              <a:rPr lang="en-US" sz="2400" b="1" dirty="0" smtClean="0">
                <a:solidFill>
                  <a:srgbClr val="32428B"/>
                </a:solidFill>
              </a:rPr>
              <a:t>5 years</a:t>
            </a:r>
            <a:endParaRPr lang="en-US" sz="2400" b="1" dirty="0">
              <a:solidFill>
                <a:srgbClr val="32428B"/>
              </a:solidFill>
            </a:endParaRPr>
          </a:p>
        </p:txBody>
      </p:sp>
      <p:sp>
        <p:nvSpPr>
          <p:cNvPr id="38917" name="AutoShape 5" descr="data:image/jpg;base64,/9j/4AAQSkZJRgABAQAAAQABAAD/2wCEAAkGBhISEBQSEBQUEBIVDxcQFBUUEBAVDxAXFBUWFRUQFBUXHCYeFxkjGRQUHy8gIycpLCwsFR4xNTAqNSYrLCkBCQoKDgwOGg8PGiwdHSQqLC4pKiksLC4sKSwsKSw0KiksLC0sKSkpKSopLSwsKS0pKS0sLCwpLC8sLCksLDUsKf/AABEIAMcA/gMBIgACEQEDEQH/xAAbAAEAAgMBAQAAAAAAAAAAAAAABAUCAwYBB//EAEEQAAIBAgIFCAgDBwMFAAAAAAABAgMRBCEFEjFRgRMiMkFhccHRBhQVUpGhorEzQpIHI2NygpPwYnPhJCU0Q0T/xAAaAQEAAwEBAQAAAAAAAAAAAAAAAQQFAwIG/8QAKxEBAAIBAgQEBwEBAQAAAAAAAAECEQMhBBIxQSJRcbETYZGhwdHwgTIj/9oADAMBAAIRAxEAPwD7iAABrrVlFXZsK/THQ4+IFgAAANc61jGOKQMNwNTqGt1gnCSCNy45YGEkER1QsQRkwlg0Rrm6MrkoegAAAAAAAAAAAAAAAAAAAAAAAFfpjocfEsCv0x0OPiBYABgRq0itxLtsLGtsKfG1LHO0utIy9paWs7PaS44pSWW3r8zj8fibO6MMLpprNbV25PsZXjVnOFm2htmHWVMQ1sz7PIyhiLq62fNdjKetjk4qUei0n3X3dz2mNDGNO629a6pL/Os66WrGpnHWOsK99OaekrzlzF1jTGalHWjsfxW9M8udXNtWIaJlDFFcI7xkXtOrc2lZha5YQnc9IZgAIAAAAAAAAAAAAAAAAAAAK/THQ4+JYFfpjocfECwDBrnIDVV2HPaVqZF7XnkcvpmtkyvqziFnRrmXNaRxOZR+vNSJWkq20oalR62W8z5nLYrTwu/0LW16ST7ZLg0pL7M8lU1Gs7K+33f+Cv8AR6raWFje16tVcORlL7on6VxVOmoqpNU1UqRoxcujrTTcbvqWW0r6t7aOtXUp18vPzV4itq2pfp7fP/F3o/F9fVskvFFsoHzmp6VuhiZUZUXLUS5ymle8U84tZbjofRv07w9eboPWp1LXipWtLfFPf2H0HLzVi0dJY3NETyzO7peTGoZ0K0ZrmtPu2rsaNrgeXpHSa2E2hXNLgY6ts0Mi1hK6MiLh6pKPTyAAAAAAAAAAAAAAAAAAAV+mOhx8SwK/THQ4+IFgapm0wqAQMW8jj9N1dp1mkJ2RxGmqu0o8ROIaHC1zLmceyplG8uJZYtkLD07z+XxyKMNedqrqpr06dGcMqkZucN11FZNbnfPvMv2hqFehCnHO+rUsndQlUhzc1ud1xJsqDnPUVrUoWk+pOWbjff1cGRK+E1YtrVqK3O1XfVtsvb7lqKeKLeTMtOZU9Wuq+Hw2IlzasqboVN7lRepd9uV+JW4XCShXTzVnrJ9a7S3xOHUsJiI7OSxEK8LdUa3NlH4xvxIdDEtpRl0tilv7zU4G3/nNfKZj/J3j7TDD4uOXU5o7xH6/DudE6QdRa0JNVFts9vejpNGadU3qVbRnsT/JLs7GfMsFWlSkqsXsdpLqOypzhWipxyvtW59501KYRpaku01TFxKXRWlnT1adZ3V7Rm9q3KW/vL+VM4TGFqJiWiDsydRqXRCnAzw9QQSng8TPSUAAAAAAAAAAAAAAAABX6Y6HHxLAr9MdDj4gWBqqmw1TZEphUaSnk+44XS882drpfYzhNKSzZm8TO7X4OFDiWSdA00qnKSV404SxElvVNNpcXZcTROF3xLPAUE6coPZVnGEv9uD5Spwdkirp/wDS9r7Ua6uIlChGDyqVL4iq11upzow4K3xI2jdI6k03svZr3l1pmeKk6k5S3vJdSXUuCsVtTJ2LeWfMZS1T1cTiqLzhUwaqRt/DqRcWuE5fAjJxlTlG1p056s98Y31Y1v5btJk/CNPH0G9lbR9ShfdKKUr/AC+ZXaQqUeRlOpKeHrtS1XqNuVWD1JU1H81Oas3fYy9wl4i16z8p94/EMji6TNqzHzj8rDASSquFTZKKk1vV9Sdu5tfEsfQ/FunVrYao84V5Ubvv5kuK+5xcNN1L0pamtKk2lKV1ykZW5k0ssrJX67K5LwGnlVxNWrbUqVNTWh1KSWrrRu7tc1fEt/ErfwxKt8G+n4pjZ9PxNG6cWXno5pJ1Iak+nBW/mXUznJ4+c6EK1OKnrQu1d3uspW35rZ2jA6RdOVOrJOD/ADKz1Wn1X2bH1kfDma5g+NWt+Wdvb69HcumRnG0iZSqKSummnmmmmnxNOLhsfacO63lIovI2GjDzyN5KAAAAAAAAAAAAAAAAAr9MdDj4lgV+mOhx8QLAjzN5oqESmFHpepkzg9JvM7nTCyOI0jHMy+Jnds8H0VlKBZNatOW+ypr+rOXyIlCGfEl4jZHtcn87eBW0u8rWvvhJ0bo1cm5y3r7pHK4rN37FwyR1OI0ko0dVdn3Rys35FvbbCjGd5lnjcTOnDD16XSoYiW60lNJyg+xxjJcSlxdfla9Spmoa75NN3cIt34NtX4l3iV/0sv8AcjL6JIo6azOn6cJrGctvJZFLjqMoSU4c2UXdNdTL9rIg46ndM6xOHiXffs90yq+FcdkoSu1uu3e3ZsfE6bVuj5j+yiu1jKlPqnRk+Mcz6nGORbrOYUL15ZwsdC4SE6V1elNOzlTk4N9skubLimTq1OvGLtKFZf6lydT4xvF/BEP0bfTXbcuZ7GeptPfdEadesben9hAoaVjH8VSo9s48z+5G8fi0WtOomk0009jTTT7mRcNsPJaJp31oJ0pPrptwb70spcUx4Z+R44+f2/vsmgg6leGyUKy3SXJ1P1RTi/0oe14x/FjKj2zXM/uRvH4tDkntufEiP+tvX99E4GNOopK6aaexp3T4mR4dAAAAAAAAAAACv0x0OPiWBX6Y6HHxAsDTWRuNdRBMOc0w8mcXj1mdxpqGTOFx7zMnierZ4TeEankzdWfMi+yXykR4M21X+7j3yXxzK2ktau0K/ETuQpEqttIsizVVs3Vv/Hn3J/Sygp7f83su8TV1cPK/W4x4tSKGM7Saas07NNWae5rqLEdlaU19EjYjYbpVMirxuO1ctrOkQ5Svf2YU/wDuTe6jP7M+tKPN4nzX9keBlr1MQ1k4OKe++XmfTHlF95apGIUtWcyl+jy50+5eJeT2cCn9HaTWvLfJL4K7+5c3yZM9SvRHwxMjsKmjpKlHJzTl7sbzn+mN2SFj5v8ADozfbNxpx+DvL6SeSXidWvn9N/ZPPCFyVeXSnCmt0IOUv1Ty+keyYP8AEc6v883qv+iNo/IYjvJzWnpH1/pn7I2Kp4aMspqlP+FNqo++EelxTMsFiazmlzp087zqUuTkssuta2dvyraWFHDQgrQjGC3RikvkbLHqb7Y6+v8Afl4jSnOenp/b/RyGJxlVVa07YqeIp1ajpUoKosM6UabdNS/9coztm8560rK1sntrHSi+TtOybjUeDrRVZzdKFNcm5XhFTnVbe3Vp3y2nYCxzd3IQ07jVVjCVPWSlNtrD1U68Y1qsG47VBqnTjJXfOdSHUyx9E9K168Kjrx1dWpFQfJTp6ylThOSSltSlJxvvi11F9YAAAAAAAr9MdDj4lgV+mOhx8QLA1VGbTXUQTCg01sZweklmfQ9KwyZwOltrMvio3bHBTsrqJLxluTvuVKpwleL+ZWQrWZY1HrQhFbZUa1HvlF8rTXzyK2jG61xHRWYhf59iDKeZJlV1oJ9lnvVtjIj29T8SxEKkyzx1Jyowgts8ZRh97lj6a+jVSpOeMw6U+qrTXTepf95BfmdrZdhloyknWw11e1SpW/twST/VJHYQiqMaracuSiqjttbk7Rprtbt8S3oUi95ie0R9Zmf192bxGpNMTHnPs+PPFZWaattvGSavv3DA+jtXEVNacZUqN7OUlaVTbzYJ923qPoEcTKc221la8rLOW2Tv12yS7ibPCueLpU1sUeWqPe5Xaj8/mXK6EV3mVa3EzbaIWOjMLDC4eKUXZRWUYtt9hIwmPlVgpKnbN31ppRVn3NvK3UiyllkjLCUOUml1LOXduOkWrFcY3cLUva+YtiPLH3yl6MwNbUV6ipp860Ka1s/9U7/Y34jRVPVbnrVX/EnKS/TfV+RY01Y0Y583vPHPPbZ2+FXvv67teBpKMUklFbkkl8ETiPhkSDw6AAAAAAAAAAAAAAAABX6Y6HHxLAr9MdDj4gWBhUMzVUCYVelNhwel6WbPoONhdM4rTdLaZ/E1aXCWxLka+TJ+jqjlCUY/iRtXp9s6N5OH9UNZcEQcYsxorEuE1KPSjJSXes19ijWcTlqakc1WGkaapzU4Z0a37yD6ot9Km+2MrohJOUrLrfUdHW5LlKlCf4FSfK03lajOa1sux2twRClo2WFjOTcZzStSsr2dr8pK66rrIuxGd2bacbJ3ozCMsXP80KMI0L9TnJ8pUS/SjodOT1MNvlUrupLt1Vl8HYrvRvBxw0KVJu8nF1Zyazc586TfcmlwJ2l6saihGLu+in1XZc4Keak6kd529I294mWRxk41OWe0e+/spcFhbulSv+JNzk+tQp5zfF5cDp9GUOdOq9spWXYl/iIUMEoyah0pRVO/u04bfi7tlxQpttQpq9kv+ZMu3nbCtpxvl7ZydltZe4DC6ke3rPMHgFBb31vyJOvbIrzK1WMM9axDxMryS4myU/M0Uc5NkPSbQjkbTGCyMiUAAAAAAAAAAAAAAAABX6Y6HHxLAr9MdDj4gWB40enknkBCxMcjkdOUdp2NZZFDpShe5W1q5hb0Lcsvn2LwhBw1BqodPjcNmQKGEvMzuTdrfE8LVofCcri05RUqVKLnUvnFpxlCEf5tZp/0mrHwnGdPDyfKXrOm3+ZR1lZ/p1nwOl0DRapVMv8A6pvv5kFn3GeKwcFN1bc9w1H599rI5TqXpeYiO2I9VWcW3noqatKpKvNxd4ypqCi3l2sssJomUYxhaOqlm7tOT237F1Gei8E76zLvD0NaSj1bX2I+g0o+Dp1047Rhjala6l5vPeWvROgHzqk5WlOyWqujCOxXZe4ejGCtFW8e17zFyGuRa0y9VpFeje5muUzDXMJTseXp5Vn1LrJWHpkbD07u5Y0oWJhEswASgAAAAAAAAAAAAAAAAK/THQ4+JYFfpjocfECwAAEepAq8dTyLmpC5BrULni0ZdKWw5PF4W5jhNGvba/idFLR92TMNgVErxpbrNtfZVU9HcnTUVm7uUnvlJ3flwIOIoa0lFd7OixcciFh8NtkzzTQzq83l7udtTwYRlSUUl2E7CUtWN+t58OpGFKjrO72fclat8y5Mq8MWYs2uBqmQkUjxc526jDN5In4bDWEDbQpWN54kenp5AAAAAAAAAAAAAAAAAAAK/THQ4+JYEDTC5gE8EL2vR9/6ZeR77Yo+/wDTLyAmGLgRfbFH3/pl5D2xR9/6ZeQElU0ZWIntij7/ANMvIe2KPv8A0y8gMqtG7MJYfqPfa9H3/pl5D2vR9/6ZeQTl5HDG7kTV7Xo+/wDTLyHtij7/ANMvIjBlnKmR6lBmz2vR976ZeR57Vo+99MvIYMvaGFJkY2Iftej730y8j32vR9/6ZeRKEwEP2xR9/wCmXkPbFH3/AKZeQEwEP2xR9/6ZeQ9sUff+mXkBMBoo42E+i78H4m8AAAAAAAAAAAAAAGM4J7QANXqUdx56lDcegDz1KG4epQ3HoA89ShuHqUNx6APPUobh6lDcegDz1KG4epQ3HoA89ShuHqUNx6APPUobh6lDcegDz1KG4epQ3HoA89ShuHqUdx6AM6dBR2GwAAAAAAAAAAAAP//Z"/>
          <p:cNvSpPr>
            <a:spLocks noChangeAspect="1" noChangeArrowheads="1"/>
          </p:cNvSpPr>
          <p:nvPr/>
        </p:nvSpPr>
        <p:spPr bwMode="auto">
          <a:xfrm>
            <a:off x="76200" y="-708025"/>
            <a:ext cx="1895475" cy="1485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9" name="AutoShape 7" descr="data:image/jpg;base64,/9j/4AAQSkZJRgABAQAAAQABAAD/2wCEAAkGBhISEBQSEBQUEBIVDxcQFBUUEBAVDxAXFBUWFRUQFBUXHCYeFxkjGRQUHy8gIycpLCwsFR4xNTAqNSYrLCkBCQoKDgwOGg8PGiwdHSQqLC4pKiksLC4sKSwsKSw0KiksLC0sKSkpKSopLSwsKS0pKS0sLCwpLC8sLCksLDUsKf/AABEIAMcA/gMBIgACEQEDEQH/xAAbAAEAAgMBAQAAAAAAAAAAAAAABAUCAwYBB//EAEEQAAIBAgIFCAgDBwMFAAAAAAABAgMRBCEFEjFRgRMiMkFhccHRBhQVUpGhorEzQpIHI2NygpPwYnPhJCU0Q0T/xAAaAQEAAwEBAQAAAAAAAAAAAAAAAQQFAwIG/8QAKxEBAAIBAgQEBwEBAQAAAAAAAAECEQMhBBIxQSJRcbETYZGhwdHwgTIj/9oADAMBAAIRAxEAPwD7iAABrrVlFXZsK/THQ4+IFgAAANc61jGOKQMNwNTqGt1gnCSCNy45YGEkER1QsQRkwlg0Rrm6MrkoegAAAAAAAAAAAAAAAAAAAAAAAFfpjocfEsCv0x0OPiBYABgRq0itxLtsLGtsKfG1LHO0utIy9paWs7PaS44pSWW3r8zj8fibO6MMLpprNbV25PsZXjVnOFm2htmHWVMQ1sz7PIyhiLq62fNdjKetjk4qUei0n3X3dz2mNDGNO629a6pL/Os66WrGpnHWOsK99OaekrzlzF1jTGalHWjsfxW9M8udXNtWIaJlDFFcI7xkXtOrc2lZha5YQnc9IZgAIAAAAAAAAAAAAAAAAAAAK/THQ4+JYFfpjocfECwDBrnIDVV2HPaVqZF7XnkcvpmtkyvqziFnRrmXNaRxOZR+vNSJWkq20oalR62W8z5nLYrTwu/0LW16ST7ZLg0pL7M8lU1Gs7K+33f+Cv8AR6raWFje16tVcORlL7on6VxVOmoqpNU1UqRoxcujrTTcbvqWW0r6t7aOtXUp18vPzV4itq2pfp7fP/F3o/F9fVskvFFsoHzmp6VuhiZUZUXLUS5ymle8U84tZbjofRv07w9eboPWp1LXipWtLfFPf2H0HLzVi0dJY3NETyzO7peTGoZ0K0ZrmtPu2rsaNrgeXpHSa2E2hXNLgY6ts0Mi1hK6MiLh6pKPTyAAAAAAAAAAAAAAAAAAAV+mOhx8SwK/THQ4+IFgapm0wqAQMW8jj9N1dp1mkJ2RxGmqu0o8ROIaHC1zLmceyplG8uJZYtkLD07z+XxyKMNedqrqpr06dGcMqkZucN11FZNbnfPvMv2hqFehCnHO+rUsndQlUhzc1ud1xJsqDnPUVrUoWk+pOWbjff1cGRK+E1YtrVqK3O1XfVtsvb7lqKeKLeTMtOZU9Wuq+Hw2IlzasqboVN7lRepd9uV+JW4XCShXTzVnrJ9a7S3xOHUsJiI7OSxEK8LdUa3NlH4xvxIdDEtpRl0tilv7zU4G3/nNfKZj/J3j7TDD4uOXU5o7xH6/DudE6QdRa0JNVFts9vejpNGadU3qVbRnsT/JLs7GfMsFWlSkqsXsdpLqOypzhWipxyvtW59501KYRpaku01TFxKXRWlnT1adZ3V7Rm9q3KW/vL+VM4TGFqJiWiDsydRqXRCnAzw9QQSng8TPSUAAAAAAAAAAAAAAAABX6Y6HHxLAr9MdDj4gWBqqmw1TZEphUaSnk+44XS882drpfYzhNKSzZm8TO7X4OFDiWSdA00qnKSV404SxElvVNNpcXZcTROF3xLPAUE6coPZVnGEv9uD5Spwdkirp/wDS9r7Ua6uIlChGDyqVL4iq11upzow4K3xI2jdI6k03svZr3l1pmeKk6k5S3vJdSXUuCsVtTJ2LeWfMZS1T1cTiqLzhUwaqRt/DqRcWuE5fAjJxlTlG1p056s98Y31Y1v5btJk/CNPH0G9lbR9ShfdKKUr/AC+ZXaQqUeRlOpKeHrtS1XqNuVWD1JU1H81Oas3fYy9wl4i16z8p94/EMji6TNqzHzj8rDASSquFTZKKk1vV9Sdu5tfEsfQ/FunVrYao84V5Ubvv5kuK+5xcNN1L0pamtKk2lKV1ykZW5k0ssrJX67K5LwGnlVxNWrbUqVNTWh1KSWrrRu7tc1fEt/ErfwxKt8G+n4pjZ9PxNG6cWXno5pJ1Iak+nBW/mXUznJ4+c6EK1OKnrQu1d3uspW35rZ2jA6RdOVOrJOD/ADKz1Wn1X2bH1kfDma5g+NWt+Wdvb69HcumRnG0iZSqKSummnmmmmnxNOLhsfacO63lIovI2GjDzyN5KAAAAAAAAAAAAAAAAAr9MdDj4lgV+mOhx8QLAjzN5oqESmFHpepkzg9JvM7nTCyOI0jHMy+Jnds8H0VlKBZNatOW+ypr+rOXyIlCGfEl4jZHtcn87eBW0u8rWvvhJ0bo1cm5y3r7pHK4rN37FwyR1OI0ko0dVdn3Rys35FvbbCjGd5lnjcTOnDD16XSoYiW60lNJyg+xxjJcSlxdfla9Spmoa75NN3cIt34NtX4l3iV/0sv8AcjL6JIo6azOn6cJrGctvJZFLjqMoSU4c2UXdNdTL9rIg46ndM6xOHiXffs90yq+FcdkoSu1uu3e3ZsfE6bVuj5j+yiu1jKlPqnRk+Mcz6nGORbrOYUL15ZwsdC4SE6V1elNOzlTk4N9skubLimTq1OvGLtKFZf6lydT4xvF/BEP0bfTXbcuZ7GeptPfdEadesben9hAoaVjH8VSo9s48z+5G8fi0WtOomk0009jTTT7mRcNsPJaJp31oJ0pPrptwb70spcUx4Z+R44+f2/vsmgg6leGyUKy3SXJ1P1RTi/0oe14x/FjKj2zXM/uRvH4tDkntufEiP+tvX99E4GNOopK6aaexp3T4mR4dAAAAAAAAAAACv0x0OPiWBX6Y6HHxAsDTWRuNdRBMOc0w8mcXj1mdxpqGTOFx7zMnierZ4TeEankzdWfMi+yXykR4M21X+7j3yXxzK2ktau0K/ETuQpEqttIsizVVs3Vv/Hn3J/Sygp7f83su8TV1cPK/W4x4tSKGM7Saas07NNWae5rqLEdlaU19EjYjYbpVMirxuO1ctrOkQ5Svf2YU/wDuTe6jP7M+tKPN4nzX9keBlr1MQ1k4OKe++XmfTHlF95apGIUtWcyl+jy50+5eJeT2cCn9HaTWvLfJL4K7+5c3yZM9SvRHwxMjsKmjpKlHJzTl7sbzn+mN2SFj5v8ADozfbNxpx+DvL6SeSXidWvn9N/ZPPCFyVeXSnCmt0IOUv1Ty+keyYP8AEc6v883qv+iNo/IYjvJzWnpH1/pn7I2Kp4aMspqlP+FNqo++EelxTMsFiazmlzp087zqUuTkssuta2dvyraWFHDQgrQjGC3RikvkbLHqb7Y6+v8Afl4jSnOenp/b/RyGJxlVVa07YqeIp1ajpUoKosM6UabdNS/9coztm8560rK1sntrHSi+TtOybjUeDrRVZzdKFNcm5XhFTnVbe3Vp3y2nYCxzd3IQ07jVVjCVPWSlNtrD1U68Y1qsG47VBqnTjJXfOdSHUyx9E9K168Kjrx1dWpFQfJTp6ylThOSSltSlJxvvi11F9YAAAAAAAr9MdDj4lgV+mOhx8QLA1VGbTXUQTCg01sZweklmfQ9KwyZwOltrMvio3bHBTsrqJLxluTvuVKpwleL+ZWQrWZY1HrQhFbZUa1HvlF8rTXzyK2jG61xHRWYhf59iDKeZJlV1oJ9lnvVtjIj29T8SxEKkyzx1Jyowgts8ZRh97lj6a+jVSpOeMw6U+qrTXTepf95BfmdrZdhloyknWw11e1SpW/twST/VJHYQiqMaracuSiqjttbk7Rprtbt8S3oUi95ie0R9Zmf192bxGpNMTHnPs+PPFZWaattvGSavv3DA+jtXEVNacZUqN7OUlaVTbzYJ923qPoEcTKc221la8rLOW2Tv12yS7ibPCueLpU1sUeWqPe5Xaj8/mXK6EV3mVa3EzbaIWOjMLDC4eKUXZRWUYtt9hIwmPlVgpKnbN31ppRVn3NvK3UiyllkjLCUOUml1LOXduOkWrFcY3cLUva+YtiPLH3yl6MwNbUV6ipp860Ka1s/9U7/Y34jRVPVbnrVX/EnKS/TfV+RY01Y0Y583vPHPPbZ2+FXvv67teBpKMUklFbkkl8ETiPhkSDw6AAAAAAAAAAAAAAAABX6Y6HHxLAr9MdDj4gWBhUMzVUCYVelNhwel6WbPoONhdM4rTdLaZ/E1aXCWxLka+TJ+jqjlCUY/iRtXp9s6N5OH9UNZcEQcYsxorEuE1KPSjJSXes19ijWcTlqakc1WGkaapzU4Z0a37yD6ot9Km+2MrohJOUrLrfUdHW5LlKlCf4FSfK03lajOa1sux2twRClo2WFjOTcZzStSsr2dr8pK66rrIuxGd2bacbJ3ozCMsXP80KMI0L9TnJ8pUS/SjodOT1MNvlUrupLt1Vl8HYrvRvBxw0KVJu8nF1Zyazc586TfcmlwJ2l6saihGLu+in1XZc4Keak6kd529I294mWRxk41OWe0e+/spcFhbulSv+JNzk+tQp5zfF5cDp9GUOdOq9spWXYl/iIUMEoyah0pRVO/u04bfi7tlxQpttQpq9kv+ZMu3nbCtpxvl7ZydltZe4DC6ke3rPMHgFBb31vyJOvbIrzK1WMM9axDxMryS4myU/M0Uc5NkPSbQjkbTGCyMiUAAAAAAAAAAAAAAAABX6Y6HHxLAr9MdDj4gWB40enknkBCxMcjkdOUdp2NZZFDpShe5W1q5hb0Lcsvn2LwhBw1BqodPjcNmQKGEvMzuTdrfE8LVofCcri05RUqVKLnUvnFpxlCEf5tZp/0mrHwnGdPDyfKXrOm3+ZR1lZ/p1nwOl0DRapVMv8A6pvv5kFn3GeKwcFN1bc9w1H599rI5TqXpeYiO2I9VWcW3noqatKpKvNxd4ypqCi3l2sssJomUYxhaOqlm7tOT237F1Gei8E76zLvD0NaSj1bX2I+g0o+Dp1047Rhjala6l5vPeWvROgHzqk5WlOyWqujCOxXZe4ejGCtFW8e17zFyGuRa0y9VpFeje5muUzDXMJTseXp5Vn1LrJWHpkbD07u5Y0oWJhEswASgAAAAAAAAAAAAAAAAK/THQ4+JYFfpjocfECwAAEepAq8dTyLmpC5BrULni0ZdKWw5PF4W5jhNGvba/idFLR92TMNgVErxpbrNtfZVU9HcnTUVm7uUnvlJ3flwIOIoa0lFd7OixcciFh8NtkzzTQzq83l7udtTwYRlSUUl2E7CUtWN+t58OpGFKjrO72fclat8y5Mq8MWYs2uBqmQkUjxc526jDN5In4bDWEDbQpWN54kenp5AAAAAAAAAAAAAAAAAAAK/THQ4+JYEDTC5gE8EL2vR9/6ZeR77Yo+/wDTLyAmGLgRfbFH3/pl5D2xR9/6ZeQElU0ZWIntij7/ANMvIe2KPv8A0y8gMqtG7MJYfqPfa9H3/pl5D2vR9/6ZeQTl5HDG7kTV7Xo+/wDTLyHtij7/ANMvIjBlnKmR6lBmz2vR976ZeR57Vo+99MvIYMvaGFJkY2Iftej730y8j32vR9/6ZeRKEwEP2xR9/wCmXkPbFH3/AKZeQEwEP2xR9/6ZeQ9sUff+mXkBMBoo42E+i78H4m8AAAAAAAAAAAAAAGM4J7QANXqUdx56lDcegDz1KG4epQ3HoA89ShuHqUNx6APPUobh6lDcegDz1KG4epQ3HoA89ShuHqUNx6APPUobh6lDcegDz1KG4epQ3HoA89ShuHqUdx6AM6dBR2GwAAAAAAAAAAAAP//Z"/>
          <p:cNvSpPr>
            <a:spLocks noChangeAspect="1" noChangeArrowheads="1"/>
          </p:cNvSpPr>
          <p:nvPr/>
        </p:nvSpPr>
        <p:spPr bwMode="auto">
          <a:xfrm>
            <a:off x="76200" y="-906463"/>
            <a:ext cx="2419350" cy="189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1" name="AutoShape 9" descr="data:image/jpg;base64,/9j/4AAQSkZJRgABAQAAAQABAAD/2wCEAAkGBhISEBQSEBQUEBIVDxcQFBUUEBAVDxAXFBUWFRUQFBUXHCYeFxkjGRQUHy8gIycpLCwsFR4xNTAqNSYrLCkBCQoKDgwOGg8PGiwdHSQqLC4pKiksLC4sKSwsKSw0KiksLC0sKSkpKSopLSwsKS0pKS0sLCwpLC8sLCksLDUsKf/AABEIAMcA/gMBIgACEQEDEQH/xAAbAAEAAgMBAQAAAAAAAAAAAAAABAUCAwYBB//EAEEQAAIBAgIFCAgDBwMFAAAAAAABAgMRBCEFEjFRgRMiMkFhccHRBhQVUpGhorEzQpIHI2NygpPwYnPhJCU0Q0T/xAAaAQEAAwEBAQAAAAAAAAAAAAAAAQQFAwIG/8QAKxEBAAIBAgQEBwEBAQAAAAAAAAECEQMhBBIxQSJRcbETYZGhwdHwgTIj/9oADAMBAAIRAxEAPwD7iAABrrVlFXZsK/THQ4+IFgAAANc61jGOKQMNwNTqGt1gnCSCNy45YGEkER1QsQRkwlg0Rrm6MrkoegAAAAAAAAAAAAAAAAAAAAAAAFfpjocfEsCv0x0OPiBYABgRq0itxLtsLGtsKfG1LHO0utIy9paWs7PaS44pSWW3r8zj8fibO6MMLpprNbV25PsZXjVnOFm2htmHWVMQ1sz7PIyhiLq62fNdjKetjk4qUei0n3X3dz2mNDGNO629a6pL/Os66WrGpnHWOsK99OaekrzlzF1jTGalHWjsfxW9M8udXNtWIaJlDFFcI7xkXtOrc2lZha5YQnc9IZgAIAAAAAAAAAAAAAAAAAAAK/THQ4+JYFfpjocfECwDBrnIDVV2HPaVqZF7XnkcvpmtkyvqziFnRrmXNaRxOZR+vNSJWkq20oalR62W8z5nLYrTwu/0LW16ST7ZLg0pL7M8lU1Gs7K+33f+Cv8AR6raWFje16tVcORlL7on6VxVOmoqpNU1UqRoxcujrTTcbvqWW0r6t7aOtXUp18vPzV4itq2pfp7fP/F3o/F9fVskvFFsoHzmp6VuhiZUZUXLUS5ymle8U84tZbjofRv07w9eboPWp1LXipWtLfFPf2H0HLzVi0dJY3NETyzO7peTGoZ0K0ZrmtPu2rsaNrgeXpHSa2E2hXNLgY6ts0Mi1hK6MiLh6pKPTyAAAAAAAAAAAAAAAAAAAV+mOhx8SwK/THQ4+IFgapm0wqAQMW8jj9N1dp1mkJ2RxGmqu0o8ROIaHC1zLmceyplG8uJZYtkLD07z+XxyKMNedqrqpr06dGcMqkZucN11FZNbnfPvMv2hqFehCnHO+rUsndQlUhzc1ud1xJsqDnPUVrUoWk+pOWbjff1cGRK+E1YtrVqK3O1XfVtsvb7lqKeKLeTMtOZU9Wuq+Hw2IlzasqboVN7lRepd9uV+JW4XCShXTzVnrJ9a7S3xOHUsJiI7OSxEK8LdUa3NlH4xvxIdDEtpRl0tilv7zU4G3/nNfKZj/J3j7TDD4uOXU5o7xH6/DudE6QdRa0JNVFts9vejpNGadU3qVbRnsT/JLs7GfMsFWlSkqsXsdpLqOypzhWipxyvtW59501KYRpaku01TFxKXRWlnT1adZ3V7Rm9q3KW/vL+VM4TGFqJiWiDsydRqXRCnAzw9QQSng8TPSUAAAAAAAAAAAAAAAABX6Y6HHxLAr9MdDj4gWBqqmw1TZEphUaSnk+44XS882drpfYzhNKSzZm8TO7X4OFDiWSdA00qnKSV404SxElvVNNpcXZcTROF3xLPAUE6coPZVnGEv9uD5Spwdkirp/wDS9r7Ua6uIlChGDyqVL4iq11upzow4K3xI2jdI6k03svZr3l1pmeKk6k5S3vJdSXUuCsVtTJ2LeWfMZS1T1cTiqLzhUwaqRt/DqRcWuE5fAjJxlTlG1p056s98Y31Y1v5btJk/CNPH0G9lbR9ShfdKKUr/AC+ZXaQqUeRlOpKeHrtS1XqNuVWD1JU1H81Oas3fYy9wl4i16z8p94/EMji6TNqzHzj8rDASSquFTZKKk1vV9Sdu5tfEsfQ/FunVrYao84V5Ubvv5kuK+5xcNN1L0pamtKk2lKV1ykZW5k0ssrJX67K5LwGnlVxNWrbUqVNTWh1KSWrrRu7tc1fEt/ErfwxKt8G+n4pjZ9PxNG6cWXno5pJ1Iak+nBW/mXUznJ4+c6EK1OKnrQu1d3uspW35rZ2jA6RdOVOrJOD/ADKz1Wn1X2bH1kfDma5g+NWt+Wdvb69HcumRnG0iZSqKSummnmmmmnxNOLhsfacO63lIovI2GjDzyN5KAAAAAAAAAAAAAAAAAr9MdDj4lgV+mOhx8QLAjzN5oqESmFHpepkzg9JvM7nTCyOI0jHMy+Jnds8H0VlKBZNatOW+ypr+rOXyIlCGfEl4jZHtcn87eBW0u8rWvvhJ0bo1cm5y3r7pHK4rN37FwyR1OI0ko0dVdn3Rys35FvbbCjGd5lnjcTOnDD16XSoYiW60lNJyg+xxjJcSlxdfla9Spmoa75NN3cIt34NtX4l3iV/0sv8AcjL6JIo6azOn6cJrGctvJZFLjqMoSU4c2UXdNdTL9rIg46ndM6xOHiXffs90yq+FcdkoSu1uu3e3ZsfE6bVuj5j+yiu1jKlPqnRk+Mcz6nGORbrOYUL15ZwsdC4SE6V1elNOzlTk4N9skubLimTq1OvGLtKFZf6lydT4xvF/BEP0bfTXbcuZ7GeptPfdEadesben9hAoaVjH8VSo9s48z+5G8fi0WtOomk0009jTTT7mRcNsPJaJp31oJ0pPrptwb70spcUx4Z+R44+f2/vsmgg6leGyUKy3SXJ1P1RTi/0oe14x/FjKj2zXM/uRvH4tDkntufEiP+tvX99E4GNOopK6aaexp3T4mR4dAAAAAAAAAAACv0x0OPiWBX6Y6HHxAsDTWRuNdRBMOc0w8mcXj1mdxpqGTOFx7zMnierZ4TeEankzdWfMi+yXykR4M21X+7j3yXxzK2ktau0K/ETuQpEqttIsizVVs3Vv/Hn3J/Sygp7f83su8TV1cPK/W4x4tSKGM7Saas07NNWae5rqLEdlaU19EjYjYbpVMirxuO1ctrOkQ5Svf2YU/wDuTe6jP7M+tKPN4nzX9keBlr1MQ1k4OKe++XmfTHlF95apGIUtWcyl+jy50+5eJeT2cCn9HaTWvLfJL4K7+5c3yZM9SvRHwxMjsKmjpKlHJzTl7sbzn+mN2SFj5v8ADozfbNxpx+DvL6SeSXidWvn9N/ZPPCFyVeXSnCmt0IOUv1Ty+keyYP8AEc6v883qv+iNo/IYjvJzWnpH1/pn7I2Kp4aMspqlP+FNqo++EelxTMsFiazmlzp087zqUuTkssuta2dvyraWFHDQgrQjGC3RikvkbLHqb7Y6+v8Afl4jSnOenp/b/RyGJxlVVa07YqeIp1ajpUoKosM6UabdNS/9coztm8560rK1sntrHSi+TtOybjUeDrRVZzdKFNcm5XhFTnVbe3Vp3y2nYCxzd3IQ07jVVjCVPWSlNtrD1U68Y1qsG47VBqnTjJXfOdSHUyx9E9K168Kjrx1dWpFQfJTp6ylThOSSltSlJxvvi11F9YAAAAAAAr9MdDj4lgV+mOhx8QLA1VGbTXUQTCg01sZweklmfQ9KwyZwOltrMvio3bHBTsrqJLxluTvuVKpwleL+ZWQrWZY1HrQhFbZUa1HvlF8rTXzyK2jG61xHRWYhf59iDKeZJlV1oJ9lnvVtjIj29T8SxEKkyzx1Jyowgts8ZRh97lj6a+jVSpOeMw6U+qrTXTepf95BfmdrZdhloyknWw11e1SpW/twST/VJHYQiqMaracuSiqjttbk7Rprtbt8S3oUi95ie0R9Zmf192bxGpNMTHnPs+PPFZWaattvGSavv3DA+jtXEVNacZUqN7OUlaVTbzYJ923qPoEcTKc221la8rLOW2Tv12yS7ibPCueLpU1sUeWqPe5Xaj8/mXK6EV3mVa3EzbaIWOjMLDC4eKUXZRWUYtt9hIwmPlVgpKnbN31ppRVn3NvK3UiyllkjLCUOUml1LOXduOkWrFcY3cLUva+YtiPLH3yl6MwNbUV6ipp860Ka1s/9U7/Y34jRVPVbnrVX/EnKS/TfV+RY01Y0Y583vPHPPbZ2+FXvv67teBpKMUklFbkkl8ETiPhkSDw6AAAAAAAAAAAAAAAABX6Y6HHxLAr9MdDj4gWBhUMzVUCYVelNhwel6WbPoONhdM4rTdLaZ/E1aXCWxLka+TJ+jqjlCUY/iRtXp9s6N5OH9UNZcEQcYsxorEuE1KPSjJSXes19ijWcTlqakc1WGkaapzU4Z0a37yD6ot9Km+2MrohJOUrLrfUdHW5LlKlCf4FSfK03lajOa1sux2twRClo2WFjOTcZzStSsr2dr8pK66rrIuxGd2bacbJ3ozCMsXP80KMI0L9TnJ8pUS/SjodOT1MNvlUrupLt1Vl8HYrvRvBxw0KVJu8nF1Zyazc586TfcmlwJ2l6saihGLu+in1XZc4Keak6kd529I294mWRxk41OWe0e+/spcFhbulSv+JNzk+tQp5zfF5cDp9GUOdOq9spWXYl/iIUMEoyah0pRVO/u04bfi7tlxQpttQpq9kv+ZMu3nbCtpxvl7ZydltZe4DC6ke3rPMHgFBb31vyJOvbIrzK1WMM9axDxMryS4myU/M0Uc5NkPSbQjkbTGCyMiUAAAAAAAAAAAAAAAABX6Y6HHxLAr9MdDj4gWB40enknkBCxMcjkdOUdp2NZZFDpShe5W1q5hb0Lcsvn2LwhBw1BqodPjcNmQKGEvMzuTdrfE8LVofCcri05RUqVKLnUvnFpxlCEf5tZp/0mrHwnGdPDyfKXrOm3+ZR1lZ/p1nwOl0DRapVMv8A6pvv5kFn3GeKwcFN1bc9w1H599rI5TqXpeYiO2I9VWcW3noqatKpKvNxd4ypqCi3l2sssJomUYxhaOqlm7tOT237F1Gei8E76zLvD0NaSj1bX2I+g0o+Dp1047Rhjala6l5vPeWvROgHzqk5WlOyWqujCOxXZe4ejGCtFW8e17zFyGuRa0y9VpFeje5muUzDXMJTseXp5Vn1LrJWHpkbD07u5Y0oWJhEswASgAAAAAAAAAAAAAAAAK/THQ4+JYFfpjocfECwAAEepAq8dTyLmpC5BrULni0ZdKWw5PF4W5jhNGvba/idFLR92TMNgVErxpbrNtfZVU9HcnTUVm7uUnvlJ3flwIOIoa0lFd7OixcciFh8NtkzzTQzq83l7udtTwYRlSUUl2E7CUtWN+t58OpGFKjrO72fclat8y5Mq8MWYs2uBqmQkUjxc526jDN5In4bDWEDbQpWN54kenp5AAAAAAAAAAAAAAAAAAAK/THQ4+JYEDTC5gE8EL2vR9/6ZeR77Yo+/wDTLyAmGLgRfbFH3/pl5D2xR9/6ZeQElU0ZWIntij7/ANMvIe2KPv8A0y8gMqtG7MJYfqPfa9H3/pl5D2vR9/6ZeQTl5HDG7kTV7Xo+/wDTLyHtij7/ANMvIjBlnKmR6lBmz2vR976ZeR57Vo+99MvIYMvaGFJkY2Iftej730y8j32vR9/6ZeRKEwEP2xR9/wCmXkPbFH3/AKZeQEwEP2xR9/6ZeQ9sUff+mXkBMBoo42E+i78H4m8AAAAAAAAAAAAAAGM4J7QANXqUdx56lDcegDz1KG4epQ3HoA89ShuHqUNx6APPUobh6lDcegDz1KG4epQ3HoA89ShuHqUNx6APPUobh6lDcegDz1KG4epQ3HoA89ShuHqUdx6AM6dBR2GwAAAAAAAAAAAAP//Z"/>
          <p:cNvSpPr>
            <a:spLocks noChangeAspect="1" noChangeArrowheads="1"/>
          </p:cNvSpPr>
          <p:nvPr/>
        </p:nvSpPr>
        <p:spPr bwMode="auto">
          <a:xfrm>
            <a:off x="76200" y="-906463"/>
            <a:ext cx="2419350" cy="1895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22" name="Picture 10" descr="cornea[1]"/>
          <p:cNvPicPr>
            <a:picLocks noChangeAspect="1" noChangeArrowheads="1"/>
          </p:cNvPicPr>
          <p:nvPr/>
        </p:nvPicPr>
        <p:blipFill rotWithShape="1">
          <a:blip r:embed="rId3" cstate="print"/>
          <a:srcRect l="10748" r="18323"/>
          <a:stretch/>
        </p:blipFill>
        <p:spPr bwMode="auto">
          <a:xfrm>
            <a:off x="585351" y="1877842"/>
            <a:ext cx="1068965" cy="1179290"/>
          </a:xfrm>
          <a:prstGeom prst="rect">
            <a:avLst/>
          </a:prstGeom>
          <a:noFill/>
          <a:ln w="9525" algn="in">
            <a:noFill/>
            <a:miter lim="800000"/>
            <a:headEnd/>
            <a:tailEnd/>
          </a:ln>
          <a:effectLst/>
        </p:spPr>
      </p:pic>
      <p:sp>
        <p:nvSpPr>
          <p:cNvPr id="8" name="TextBox 7"/>
          <p:cNvSpPr txBox="1">
            <a:spLocks noChangeArrowheads="1"/>
          </p:cNvSpPr>
          <p:nvPr/>
        </p:nvSpPr>
        <p:spPr bwMode="auto">
          <a:xfrm>
            <a:off x="1905000" y="1972207"/>
            <a:ext cx="2133600" cy="830997"/>
          </a:xfrm>
          <a:prstGeom prst="rect">
            <a:avLst/>
          </a:prstGeom>
          <a:solidFill>
            <a:schemeClr val="bg1"/>
          </a:solidFill>
          <a:ln w="28575">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Cornea </a:t>
            </a:r>
          </a:p>
          <a:p>
            <a:pPr algn="ctr"/>
            <a:r>
              <a:rPr lang="en-US" sz="2400" b="1" dirty="0" smtClean="0">
                <a:solidFill>
                  <a:srgbClr val="32428B"/>
                </a:solidFill>
              </a:rPr>
              <a:t>2 weeks</a:t>
            </a:r>
            <a:endParaRPr lang="en-US" sz="2400" b="1" dirty="0">
              <a:solidFill>
                <a:srgbClr val="32428B"/>
              </a:solidFill>
            </a:endParaRPr>
          </a:p>
        </p:txBody>
      </p:sp>
      <p:pic>
        <p:nvPicPr>
          <p:cNvPr id="38924" name="Picture 12" descr="http://t0.gstatic.com/images?q=tbn:ANd9GcT8l7XYIlLnfF_-USWdB88ZHxPZemjXWmqC20nrZDYOLOhhaF3b"/>
          <p:cNvPicPr>
            <a:picLocks noChangeAspect="1" noChangeArrowheads="1"/>
          </p:cNvPicPr>
          <p:nvPr/>
        </p:nvPicPr>
        <p:blipFill>
          <a:blip r:embed="rId4" cstate="print"/>
          <a:srcRect r="11509" b="10545"/>
          <a:stretch>
            <a:fillRect/>
          </a:stretch>
        </p:blipFill>
        <p:spPr bwMode="auto">
          <a:xfrm>
            <a:off x="4572000" y="1729014"/>
            <a:ext cx="1376082" cy="1113971"/>
          </a:xfrm>
          <a:prstGeom prst="rect">
            <a:avLst/>
          </a:prstGeom>
          <a:noFill/>
        </p:spPr>
      </p:pic>
      <p:pic>
        <p:nvPicPr>
          <p:cNvPr id="38934" name="Picture 22" descr="http://t1.gstatic.com/images?q=tbn:ANd9GcSAU-usd8LQ_a84s4N0-0unYo5qqvmghGn45qDum82pondqlJOunA"/>
          <p:cNvPicPr>
            <a:picLocks noChangeAspect="1" noChangeArrowheads="1"/>
          </p:cNvPicPr>
          <p:nvPr/>
        </p:nvPicPr>
        <p:blipFill rotWithShape="1">
          <a:blip r:embed="rId5" cstate="print">
            <a:clrChange>
              <a:clrFrom>
                <a:srgbClr val="FFFFFF"/>
              </a:clrFrom>
              <a:clrTo>
                <a:srgbClr val="FFFFFF">
                  <a:alpha val="0"/>
                </a:srgbClr>
              </a:clrTo>
            </a:clrChange>
          </a:blip>
          <a:srcRect b="14894"/>
          <a:stretch/>
        </p:blipFill>
        <p:spPr bwMode="auto">
          <a:xfrm>
            <a:off x="4333875" y="4676616"/>
            <a:ext cx="2286000" cy="1524000"/>
          </a:xfrm>
          <a:prstGeom prst="rect">
            <a:avLst/>
          </a:prstGeom>
          <a:noFill/>
        </p:spPr>
      </p:pic>
      <p:pic>
        <p:nvPicPr>
          <p:cNvPr id="38926" name="Picture 14" descr="http://www.2n2u.com/wp-content/uploads/2011/02/Vascular.jpg"/>
          <p:cNvPicPr>
            <a:picLocks noChangeAspect="1" noChangeArrowheads="1"/>
          </p:cNvPicPr>
          <p:nvPr/>
        </p:nvPicPr>
        <p:blipFill>
          <a:blip r:embed="rId6" cstate="print"/>
          <a:srcRect/>
          <a:stretch>
            <a:fillRect/>
          </a:stretch>
        </p:blipFill>
        <p:spPr bwMode="auto">
          <a:xfrm>
            <a:off x="340952" y="3387298"/>
            <a:ext cx="1273316" cy="1219200"/>
          </a:xfrm>
          <a:prstGeom prst="rect">
            <a:avLst/>
          </a:prstGeom>
          <a:noFill/>
        </p:spPr>
      </p:pic>
      <p:pic>
        <p:nvPicPr>
          <p:cNvPr id="38928" name="Picture 16" descr="http://t1.gstatic.com/images?q=tbn:ANd9GcRc6DScUQS7aWZapyEXAdDp9UhocnotlNPSLNggh-ti0YYH8DrK"/>
          <p:cNvPicPr>
            <a:picLocks noChangeAspect="1" noChangeArrowheads="1"/>
          </p:cNvPicPr>
          <p:nvPr/>
        </p:nvPicPr>
        <p:blipFill>
          <a:blip r:embed="rId7" cstate="print"/>
          <a:srcRect r="1195" b="8458"/>
          <a:stretch>
            <a:fillRect/>
          </a:stretch>
        </p:blipFill>
        <p:spPr bwMode="auto">
          <a:xfrm>
            <a:off x="300327" y="4965193"/>
            <a:ext cx="1652297" cy="1225898"/>
          </a:xfrm>
          <a:prstGeom prst="rect">
            <a:avLst/>
          </a:prstGeom>
          <a:noFill/>
        </p:spPr>
      </p:pic>
      <p:pic>
        <p:nvPicPr>
          <p:cNvPr id="35842" name="Picture 2" descr="http://media.web.britannica.com/eb-media/08/114808-050-87F01C43.jpg"/>
          <p:cNvPicPr>
            <a:picLocks noChangeAspect="1" noChangeArrowheads="1"/>
          </p:cNvPicPr>
          <p:nvPr/>
        </p:nvPicPr>
        <p:blipFill>
          <a:blip r:embed="rId8" cstate="print"/>
          <a:srcRect/>
          <a:stretch>
            <a:fillRect/>
          </a:stretch>
        </p:blipFill>
        <p:spPr bwMode="auto">
          <a:xfrm>
            <a:off x="4600575" y="3058648"/>
            <a:ext cx="1828800" cy="1679068"/>
          </a:xfrm>
          <a:prstGeom prst="rect">
            <a:avLst/>
          </a:prstGeom>
          <a:noFill/>
        </p:spPr>
      </p:pic>
      <p:sp>
        <p:nvSpPr>
          <p:cNvPr id="3" name="TextBox 2"/>
          <p:cNvSpPr txBox="1"/>
          <p:nvPr/>
        </p:nvSpPr>
        <p:spPr>
          <a:xfrm>
            <a:off x="6019800" y="1977619"/>
            <a:ext cx="2951022" cy="830997"/>
          </a:xfrm>
          <a:prstGeom prst="rect">
            <a:avLst/>
          </a:prstGeom>
          <a:solidFill>
            <a:schemeClr val="bg1"/>
          </a:solidFill>
          <a:ln w="28575">
            <a:solidFill>
              <a:srgbClr val="32428B"/>
            </a:solidFill>
          </a:ln>
        </p:spPr>
        <p:txBody>
          <a:bodyPr wrap="square" rtlCol="0">
            <a:spAutoFit/>
          </a:bodyPr>
          <a:lstStyle/>
          <a:p>
            <a:pPr algn="ctr"/>
            <a:r>
              <a:rPr lang="en-US" sz="2400" b="1" dirty="0" smtClean="0">
                <a:solidFill>
                  <a:schemeClr val="accent3">
                    <a:lumMod val="75000"/>
                  </a:schemeClr>
                </a:solidFill>
              </a:rPr>
              <a:t>Bone &amp; Cartilage</a:t>
            </a:r>
          </a:p>
          <a:p>
            <a:pPr algn="ctr"/>
            <a:r>
              <a:rPr lang="en-US" sz="2400" b="1" dirty="0" smtClean="0">
                <a:solidFill>
                  <a:srgbClr val="32428B"/>
                </a:solidFill>
              </a:rPr>
              <a:t>5 years</a:t>
            </a:r>
            <a:endParaRPr lang="en-US" sz="2400" dirty="0">
              <a:solidFill>
                <a:srgbClr val="32428B"/>
              </a:solidFill>
            </a:endParaRPr>
          </a:p>
        </p:txBody>
      </p:sp>
      <p:sp>
        <p:nvSpPr>
          <p:cNvPr id="4" name="TextBox 3"/>
          <p:cNvSpPr txBox="1"/>
          <p:nvPr/>
        </p:nvSpPr>
        <p:spPr>
          <a:xfrm>
            <a:off x="6461845" y="3450846"/>
            <a:ext cx="2300289" cy="830997"/>
          </a:xfrm>
          <a:prstGeom prst="rect">
            <a:avLst/>
          </a:prstGeom>
          <a:solidFill>
            <a:schemeClr val="bg1"/>
          </a:solidFill>
          <a:ln w="28575">
            <a:solidFill>
              <a:srgbClr val="32428B"/>
            </a:solidFill>
          </a:ln>
        </p:spPr>
        <p:txBody>
          <a:bodyPr wrap="square" rtlCol="0">
            <a:spAutoFit/>
          </a:bodyPr>
          <a:lstStyle/>
          <a:p>
            <a:pPr algn="ctr"/>
            <a:r>
              <a:rPr lang="en-US" sz="2400" b="1" dirty="0" smtClean="0">
                <a:solidFill>
                  <a:schemeClr val="accent3">
                    <a:lumMod val="75000"/>
                  </a:schemeClr>
                </a:solidFill>
              </a:rPr>
              <a:t>Heart Valves </a:t>
            </a:r>
          </a:p>
          <a:p>
            <a:pPr algn="ctr"/>
            <a:r>
              <a:rPr lang="en-US" sz="2400" b="1" dirty="0" smtClean="0">
                <a:solidFill>
                  <a:srgbClr val="32428B"/>
                </a:solidFill>
              </a:rPr>
              <a:t>5 years</a:t>
            </a:r>
            <a:endParaRPr lang="en-US" sz="2400" b="1" dirty="0">
              <a:solidFill>
                <a:srgbClr val="32428B"/>
              </a:solidFill>
            </a:endParaRPr>
          </a:p>
        </p:txBody>
      </p:sp>
      <p:sp>
        <p:nvSpPr>
          <p:cNvPr id="24" name="TextBox 23"/>
          <p:cNvSpPr txBox="1">
            <a:spLocks noChangeArrowheads="1"/>
          </p:cNvSpPr>
          <p:nvPr/>
        </p:nvSpPr>
        <p:spPr bwMode="auto">
          <a:xfrm>
            <a:off x="-28575" y="296515"/>
            <a:ext cx="9144000" cy="138499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2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TISSUES THAT </a:t>
            </a:r>
          </a:p>
          <a:p>
            <a:pPr algn="ctr"/>
            <a:r>
              <a:rPr lang="en-US" sz="42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CAN BE DONATED</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a:spLocks noChangeArrowheads="1"/>
          </p:cNvSpPr>
          <p:nvPr/>
        </p:nvSpPr>
        <p:spPr bwMode="auto">
          <a:xfrm>
            <a:off x="685800" y="381000"/>
            <a:ext cx="6629400" cy="15081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IF A TRANSPLANT IS NEEDED</a:t>
            </a:r>
          </a:p>
        </p:txBody>
      </p:sp>
      <p:grpSp>
        <p:nvGrpSpPr>
          <p:cNvPr id="7" name="Group 6"/>
          <p:cNvGrpSpPr/>
          <p:nvPr/>
        </p:nvGrpSpPr>
        <p:grpSpPr>
          <a:xfrm>
            <a:off x="381000" y="3190581"/>
            <a:ext cx="2530519" cy="1828800"/>
            <a:chOff x="3416" y="1384936"/>
            <a:chExt cx="2530519" cy="1828800"/>
          </a:xfrm>
          <a:solidFill>
            <a:srgbClr val="9ABC4A"/>
          </a:solidFill>
          <a:scene3d>
            <a:camera prst="orthographicFront">
              <a:rot lat="0" lon="0" rev="0"/>
            </a:camera>
            <a:lightRig rig="balanced" dir="t">
              <a:rot lat="0" lon="0" rev="8700000"/>
            </a:lightRig>
          </a:scene3d>
        </p:grpSpPr>
        <p:sp>
          <p:nvSpPr>
            <p:cNvPr id="8" name="Rectangle 7"/>
            <p:cNvSpPr/>
            <p:nvPr/>
          </p:nvSpPr>
          <p:spPr>
            <a:xfrm>
              <a:off x="3416" y="1384936"/>
              <a:ext cx="2530519" cy="1828800"/>
            </a:xfrm>
            <a:prstGeom prst="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ectangle 11"/>
            <p:cNvSpPr/>
            <p:nvPr/>
          </p:nvSpPr>
          <p:spPr>
            <a:xfrm>
              <a:off x="3416" y="1384936"/>
              <a:ext cx="2530519" cy="1828800"/>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solidFill>
                    <a:srgbClr val="32428B"/>
                  </a:solidFill>
                  <a:latin typeface="Arial" pitchFamily="34" charset="0"/>
                  <a:cs typeface="Arial" pitchFamily="34" charset="0"/>
                </a:rPr>
                <a:t>Visit Transplant Center for Evaluation</a:t>
              </a:r>
              <a:endParaRPr lang="en-US" sz="3200" kern="1200" dirty="0">
                <a:solidFill>
                  <a:srgbClr val="32428B"/>
                </a:solidFill>
                <a:latin typeface="Arial" pitchFamily="34" charset="0"/>
                <a:cs typeface="Arial" pitchFamily="34" charset="0"/>
              </a:endParaRPr>
            </a:p>
          </p:txBody>
        </p:sp>
      </p:grpSp>
      <p:sp>
        <p:nvSpPr>
          <p:cNvPr id="15" name="Straight Connector 3"/>
          <p:cNvSpPr/>
          <p:nvPr/>
        </p:nvSpPr>
        <p:spPr>
          <a:xfrm>
            <a:off x="2895600" y="2911879"/>
            <a:ext cx="506103" cy="1167003"/>
          </a:xfrm>
          <a:custGeom>
            <a:avLst/>
            <a:gdLst/>
            <a:ahLst/>
            <a:cxnLst/>
            <a:rect l="0" t="0" r="0" b="0"/>
            <a:pathLst>
              <a:path>
                <a:moveTo>
                  <a:pt x="0" y="1167003"/>
                </a:moveTo>
                <a:lnTo>
                  <a:pt x="253051" y="1167003"/>
                </a:lnTo>
                <a:lnTo>
                  <a:pt x="253051" y="0"/>
                </a:lnTo>
                <a:lnTo>
                  <a:pt x="506103" y="0"/>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Straight Connector 3"/>
          <p:cNvSpPr/>
          <p:nvPr/>
        </p:nvSpPr>
        <p:spPr>
          <a:xfrm>
            <a:off x="2895600" y="4096557"/>
            <a:ext cx="506103" cy="1151424"/>
          </a:xfrm>
          <a:custGeom>
            <a:avLst/>
            <a:gdLst/>
            <a:ahLst/>
            <a:cxnLst/>
            <a:rect l="0" t="0" r="0" b="0"/>
            <a:pathLst>
              <a:path>
                <a:moveTo>
                  <a:pt x="0" y="0"/>
                </a:moveTo>
                <a:lnTo>
                  <a:pt x="253051" y="0"/>
                </a:lnTo>
                <a:lnTo>
                  <a:pt x="253051" y="1151424"/>
                </a:lnTo>
                <a:lnTo>
                  <a:pt x="506103" y="1151424"/>
                </a:lnTo>
              </a:path>
            </a:pathLst>
          </a:custGeom>
          <a:no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7" name="Group 16"/>
          <p:cNvGrpSpPr/>
          <p:nvPr/>
        </p:nvGrpSpPr>
        <p:grpSpPr>
          <a:xfrm>
            <a:off x="3306740" y="1971381"/>
            <a:ext cx="2530519" cy="1959861"/>
            <a:chOff x="3040040" y="152402"/>
            <a:chExt cx="2530519" cy="1959861"/>
          </a:xfrm>
          <a:solidFill>
            <a:srgbClr val="9ABC4A"/>
          </a:solidFill>
          <a:scene3d>
            <a:camera prst="orthographicFront">
              <a:rot lat="0" lon="0" rev="0"/>
            </a:camera>
            <a:lightRig rig="balanced" dir="t">
              <a:rot lat="0" lon="0" rev="8700000"/>
            </a:lightRig>
          </a:scene3d>
        </p:grpSpPr>
        <p:sp>
          <p:nvSpPr>
            <p:cNvPr id="18" name="Rectangle 17"/>
            <p:cNvSpPr/>
            <p:nvPr/>
          </p:nvSpPr>
          <p:spPr>
            <a:xfrm>
              <a:off x="3040040" y="152402"/>
              <a:ext cx="2530519" cy="1959861"/>
            </a:xfrm>
            <a:prstGeom prst="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Rectangle 18"/>
            <p:cNvSpPr/>
            <p:nvPr/>
          </p:nvSpPr>
          <p:spPr>
            <a:xfrm>
              <a:off x="3040040" y="152402"/>
              <a:ext cx="2530519" cy="1959861"/>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dirty="0">
                  <a:solidFill>
                    <a:srgbClr val="32428B"/>
                  </a:solidFill>
                  <a:latin typeface="Arial" pitchFamily="34" charset="0"/>
                  <a:cs typeface="Arial" pitchFamily="34" charset="0"/>
                </a:rPr>
                <a:t>Patient Placed on Waiting List</a:t>
              </a:r>
            </a:p>
          </p:txBody>
        </p:sp>
      </p:grpSp>
      <p:sp>
        <p:nvSpPr>
          <p:cNvPr id="20" name="Straight Connector 3"/>
          <p:cNvSpPr/>
          <p:nvPr/>
        </p:nvSpPr>
        <p:spPr>
          <a:xfrm>
            <a:off x="5837259" y="2883397"/>
            <a:ext cx="506103" cy="91440"/>
          </a:xfrm>
          <a:custGeom>
            <a:avLst/>
            <a:gdLst/>
            <a:ahLst/>
            <a:cxnLst/>
            <a:rect l="0" t="0" r="0" b="0"/>
            <a:pathLst>
              <a:path>
                <a:moveTo>
                  <a:pt x="0" y="45720"/>
                </a:moveTo>
                <a:lnTo>
                  <a:pt x="506103" y="45720"/>
                </a:lnTo>
              </a:path>
            </a:pathLst>
          </a:custGeom>
          <a:noFill/>
          <a:scene3d>
            <a:camera prst="orthographicFront"/>
            <a:lightRig rig="flat" dir="t"/>
          </a:scene3d>
          <a:sp3d prstMaterial="matte"/>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1" name="Group 20"/>
          <p:cNvGrpSpPr/>
          <p:nvPr/>
        </p:nvGrpSpPr>
        <p:grpSpPr>
          <a:xfrm>
            <a:off x="6090310" y="1968233"/>
            <a:ext cx="2783571" cy="1963009"/>
            <a:chOff x="6076663" y="125728"/>
            <a:chExt cx="2530519" cy="2013208"/>
          </a:xfrm>
          <a:solidFill>
            <a:srgbClr val="9ABC4A"/>
          </a:solidFill>
          <a:scene3d>
            <a:camera prst="orthographicFront">
              <a:rot lat="0" lon="0" rev="0"/>
            </a:camera>
            <a:lightRig rig="balanced" dir="t">
              <a:rot lat="0" lon="0" rev="8700000"/>
            </a:lightRig>
          </a:scene3d>
        </p:grpSpPr>
        <p:sp>
          <p:nvSpPr>
            <p:cNvPr id="22" name="Rectangle 21"/>
            <p:cNvSpPr/>
            <p:nvPr/>
          </p:nvSpPr>
          <p:spPr>
            <a:xfrm>
              <a:off x="6076663" y="125728"/>
              <a:ext cx="2530519" cy="2013208"/>
            </a:xfrm>
            <a:prstGeom prst="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3" name="Rectangle 22"/>
            <p:cNvSpPr/>
            <p:nvPr/>
          </p:nvSpPr>
          <p:spPr>
            <a:xfrm>
              <a:off x="6076663" y="125728"/>
              <a:ext cx="2530519" cy="1963009"/>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600" dirty="0" smtClean="0">
                  <a:solidFill>
                    <a:srgbClr val="32428B"/>
                  </a:solidFill>
                  <a:latin typeface="Arial" pitchFamily="34" charset="0"/>
                  <a:cs typeface="Arial" pitchFamily="34" charset="0"/>
                </a:rPr>
                <a:t>Time </a:t>
              </a:r>
              <a:r>
                <a:rPr lang="en-US" sz="2600" dirty="0">
                  <a:solidFill>
                    <a:srgbClr val="32428B"/>
                  </a:solidFill>
                  <a:latin typeface="Arial" pitchFamily="34" charset="0"/>
                  <a:cs typeface="Arial" pitchFamily="34" charset="0"/>
                </a:rPr>
                <a:t>on Wait List:</a:t>
              </a:r>
            </a:p>
            <a:p>
              <a:pPr lvl="0" algn="ctr" defTabSz="1066800">
                <a:lnSpc>
                  <a:spcPct val="90000"/>
                </a:lnSpc>
                <a:spcBef>
                  <a:spcPct val="0"/>
                </a:spcBef>
                <a:spcAft>
                  <a:spcPct val="35000"/>
                </a:spcAft>
              </a:pPr>
              <a:r>
                <a:rPr lang="en-US" sz="2600" dirty="0">
                  <a:solidFill>
                    <a:srgbClr val="32428B"/>
                  </a:solidFill>
                  <a:latin typeface="Arial" pitchFamily="34" charset="0"/>
                  <a:cs typeface="Arial" pitchFamily="34" charset="0"/>
                </a:rPr>
                <a:t>Blood Type, Medical Urgency, Organ Size</a:t>
              </a:r>
            </a:p>
          </p:txBody>
        </p:sp>
      </p:grpSp>
      <p:grpSp>
        <p:nvGrpSpPr>
          <p:cNvPr id="24" name="Group 23"/>
          <p:cNvGrpSpPr/>
          <p:nvPr/>
        </p:nvGrpSpPr>
        <p:grpSpPr>
          <a:xfrm>
            <a:off x="3401703" y="4181181"/>
            <a:ext cx="4190996" cy="1991019"/>
            <a:chOff x="3040040" y="2455252"/>
            <a:chExt cx="4190996" cy="1991019"/>
          </a:xfrm>
          <a:solidFill>
            <a:srgbClr val="9ABC4A"/>
          </a:solidFill>
          <a:scene3d>
            <a:camera prst="orthographicFront">
              <a:rot lat="0" lon="0" rev="0"/>
            </a:camera>
            <a:lightRig rig="balanced" dir="t">
              <a:rot lat="0" lon="0" rev="8700000"/>
            </a:lightRig>
          </a:scene3d>
        </p:grpSpPr>
        <p:sp>
          <p:nvSpPr>
            <p:cNvPr id="25" name="Rectangle 24"/>
            <p:cNvSpPr/>
            <p:nvPr/>
          </p:nvSpPr>
          <p:spPr>
            <a:xfrm>
              <a:off x="3040040" y="2455252"/>
              <a:ext cx="4190996" cy="1991019"/>
            </a:xfrm>
            <a:prstGeom prst="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6" name="Rectangle 25"/>
            <p:cNvSpPr/>
            <p:nvPr/>
          </p:nvSpPr>
          <p:spPr>
            <a:xfrm>
              <a:off x="3040040" y="2455252"/>
              <a:ext cx="4190996" cy="1991019"/>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dirty="0" smtClean="0">
                  <a:solidFill>
                    <a:srgbClr val="32428B"/>
                  </a:solidFill>
                  <a:latin typeface="Arial" pitchFamily="34" charset="0"/>
                  <a:cs typeface="Arial" pitchFamily="34" charset="0"/>
                </a:rPr>
                <a:t>Living </a:t>
              </a:r>
              <a:r>
                <a:rPr lang="en-US" sz="3200" dirty="0">
                  <a:solidFill>
                    <a:srgbClr val="32428B"/>
                  </a:solidFill>
                  <a:latin typeface="Arial" pitchFamily="34" charset="0"/>
                  <a:cs typeface="Arial" pitchFamily="34" charset="0"/>
                </a:rPr>
                <a:t>donation from family or </a:t>
              </a:r>
              <a:r>
                <a:rPr lang="en-US" sz="3200" dirty="0" smtClean="0">
                  <a:solidFill>
                    <a:srgbClr val="32428B"/>
                  </a:solidFill>
                  <a:latin typeface="Arial" pitchFamily="34" charset="0"/>
                  <a:cs typeface="Arial" pitchFamily="34" charset="0"/>
                </a:rPr>
                <a:t>friend</a:t>
              </a:r>
              <a:endParaRPr lang="en-US" sz="3200" dirty="0">
                <a:solidFill>
                  <a:srgbClr val="32428B"/>
                </a:solidFill>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4"/>
          <p:cNvSpPr txBox="1">
            <a:spLocks noChangeArrowheads="1"/>
          </p:cNvSpPr>
          <p:nvPr/>
        </p:nvSpPr>
        <p:spPr bwMode="auto">
          <a:xfrm>
            <a:off x="685800" y="2514600"/>
            <a:ext cx="5105400" cy="707886"/>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000" b="1" dirty="0">
                <a:solidFill>
                  <a:schemeClr val="accent3">
                    <a:lumMod val="75000"/>
                  </a:schemeClr>
                </a:solidFill>
                <a:latin typeface="Calibri" panose="020F0502020204030204" pitchFamily="34" charset="0"/>
              </a:rPr>
              <a:t>Brain Death Donors</a:t>
            </a:r>
          </a:p>
        </p:txBody>
      </p:sp>
      <p:sp>
        <p:nvSpPr>
          <p:cNvPr id="13316" name="TextBox 5"/>
          <p:cNvSpPr txBox="1">
            <a:spLocks noChangeArrowheads="1"/>
          </p:cNvSpPr>
          <p:nvPr/>
        </p:nvSpPr>
        <p:spPr bwMode="auto">
          <a:xfrm>
            <a:off x="3581400" y="3962400"/>
            <a:ext cx="5562600" cy="707886"/>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solidFill>
                  <a:srgbClr val="32428B"/>
                </a:solidFill>
              </a:rPr>
              <a:t> </a:t>
            </a:r>
            <a:r>
              <a:rPr lang="en-US" sz="4000" b="1" dirty="0">
                <a:solidFill>
                  <a:srgbClr val="32428B"/>
                </a:solidFill>
                <a:latin typeface="Calibri" panose="020F0502020204030204" pitchFamily="34" charset="0"/>
              </a:rPr>
              <a:t>Cardiac Death Donors</a:t>
            </a:r>
            <a:endParaRPr lang="en-US" sz="3600" b="1" dirty="0">
              <a:solidFill>
                <a:srgbClr val="32428B"/>
              </a:solidFill>
              <a:latin typeface="Calibri" panose="020F0502020204030204" pitchFamily="34" charset="0"/>
            </a:endParaRPr>
          </a:p>
        </p:txBody>
      </p:sp>
      <p:sp>
        <p:nvSpPr>
          <p:cNvPr id="7" name="TextBox 6"/>
          <p:cNvSpPr txBox="1">
            <a:spLocks noChangeArrowheads="1"/>
          </p:cNvSpPr>
          <p:nvPr/>
        </p:nvSpPr>
        <p:spPr bwMode="auto">
          <a:xfrm>
            <a:off x="276225" y="600075"/>
            <a:ext cx="7467600" cy="861774"/>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TYPES OF DONORS</a:t>
            </a:r>
            <a:endParaRPr lang="en-US" sz="5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0488" y="1752600"/>
            <a:ext cx="8998631" cy="107721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200" b="1" dirty="0" smtClean="0">
                <a:solidFill>
                  <a:srgbClr val="32428B"/>
                </a:solidFill>
                <a:latin typeface="Calibri" panose="020F0502020204030204" pitchFamily="34" charset="0"/>
                <a:cs typeface="Arial" pitchFamily="34" charset="0"/>
              </a:rPr>
              <a:t>Irreversible </a:t>
            </a:r>
            <a:r>
              <a:rPr lang="en-US" sz="3200" b="1" dirty="0">
                <a:solidFill>
                  <a:srgbClr val="32428B"/>
                </a:solidFill>
                <a:latin typeface="Calibri" panose="020F0502020204030204" pitchFamily="34" charset="0"/>
                <a:cs typeface="Arial" pitchFamily="34" charset="0"/>
              </a:rPr>
              <a:t>cessation of all brain </a:t>
            </a:r>
            <a:r>
              <a:rPr lang="en-US" sz="3200" b="1" dirty="0" smtClean="0">
                <a:solidFill>
                  <a:srgbClr val="32428B"/>
                </a:solidFill>
                <a:latin typeface="Calibri" panose="020F0502020204030204" pitchFamily="34" charset="0"/>
                <a:cs typeface="Arial" pitchFamily="34" charset="0"/>
              </a:rPr>
              <a:t>function including the </a:t>
            </a:r>
            <a:r>
              <a:rPr lang="en-US" sz="3200" b="1" dirty="0">
                <a:solidFill>
                  <a:srgbClr val="32428B"/>
                </a:solidFill>
                <a:latin typeface="Calibri" panose="020F0502020204030204" pitchFamily="34" charset="0"/>
                <a:cs typeface="Arial" pitchFamily="34" charset="0"/>
              </a:rPr>
              <a:t>brain </a:t>
            </a:r>
            <a:r>
              <a:rPr lang="en-US" sz="3200" b="1" dirty="0" smtClean="0">
                <a:solidFill>
                  <a:srgbClr val="32428B"/>
                </a:solidFill>
                <a:latin typeface="Calibri" panose="020F0502020204030204" pitchFamily="34" charset="0"/>
                <a:cs typeface="Arial" pitchFamily="34" charset="0"/>
              </a:rPr>
              <a:t>stem</a:t>
            </a:r>
            <a:endParaRPr lang="en-US" sz="3200" b="1" dirty="0">
              <a:solidFill>
                <a:srgbClr val="32428B"/>
              </a:solidFill>
              <a:latin typeface="Calibri" panose="020F0502020204030204" pitchFamily="34" charset="0"/>
              <a:cs typeface="Arial" pitchFamily="34" charset="0"/>
            </a:endParaRPr>
          </a:p>
        </p:txBody>
      </p:sp>
      <p:sp>
        <p:nvSpPr>
          <p:cNvPr id="6" name="Text Box 8"/>
          <p:cNvSpPr txBox="1">
            <a:spLocks noChangeArrowheads="1"/>
          </p:cNvSpPr>
          <p:nvPr/>
        </p:nvSpPr>
        <p:spPr bwMode="auto">
          <a:xfrm>
            <a:off x="807356" y="2954981"/>
            <a:ext cx="3490688" cy="523220"/>
          </a:xfrm>
          <a:prstGeom prst="rect">
            <a:avLst/>
          </a:prstGeom>
          <a:noFill/>
          <a:ln w="28575">
            <a:noFill/>
            <a:miter lim="800000"/>
            <a:headEnd/>
            <a:tailEnd/>
          </a:ln>
        </p:spPr>
        <p:txBody>
          <a:bodyPr wrap="square">
            <a:spAutoFit/>
          </a:bodyPr>
          <a:lstStyle/>
          <a:p>
            <a:pPr>
              <a:defRPr/>
            </a:pPr>
            <a:r>
              <a:rPr lang="en-US" sz="2800" b="1" dirty="0" smtClean="0">
                <a:latin typeface="Arial" pitchFamily="34" charset="0"/>
                <a:cs typeface="+mn-cs"/>
              </a:rPr>
              <a:t>Normal </a:t>
            </a:r>
            <a:r>
              <a:rPr lang="en-US" sz="2800" b="1" dirty="0">
                <a:latin typeface="Arial" pitchFamily="34" charset="0"/>
                <a:cs typeface="+mn-cs"/>
              </a:rPr>
              <a:t>Blood </a:t>
            </a:r>
            <a:r>
              <a:rPr lang="en-US" sz="2800" b="1" dirty="0" smtClean="0">
                <a:latin typeface="Arial" pitchFamily="34" charset="0"/>
                <a:cs typeface="+mn-cs"/>
              </a:rPr>
              <a:t>Flow </a:t>
            </a:r>
            <a:endParaRPr lang="en-US" sz="2800" b="1" dirty="0">
              <a:latin typeface="Arial" pitchFamily="34" charset="0"/>
              <a:cs typeface="+mn-cs"/>
            </a:endParaRPr>
          </a:p>
        </p:txBody>
      </p:sp>
      <p:sp>
        <p:nvSpPr>
          <p:cNvPr id="7" name="Text Box 9"/>
          <p:cNvSpPr txBox="1">
            <a:spLocks noChangeArrowheads="1"/>
          </p:cNvSpPr>
          <p:nvPr/>
        </p:nvSpPr>
        <p:spPr bwMode="auto">
          <a:xfrm>
            <a:off x="5308616" y="2954981"/>
            <a:ext cx="2514600" cy="523220"/>
          </a:xfrm>
          <a:prstGeom prst="rect">
            <a:avLst/>
          </a:prstGeom>
          <a:noFill/>
          <a:ln w="28575">
            <a:noFill/>
            <a:miter lim="800000"/>
            <a:headEnd/>
            <a:tailEnd/>
          </a:ln>
        </p:spPr>
        <p:txBody>
          <a:bodyPr wrap="square">
            <a:spAutoFit/>
          </a:bodyPr>
          <a:lstStyle/>
          <a:p>
            <a:pPr>
              <a:spcBef>
                <a:spcPct val="50000"/>
              </a:spcBef>
              <a:defRPr/>
            </a:pPr>
            <a:r>
              <a:rPr lang="en-US" b="1" dirty="0">
                <a:solidFill>
                  <a:srgbClr val="0000FF"/>
                </a:solidFill>
                <a:latin typeface="Arial" pitchFamily="34" charset="0"/>
                <a:cs typeface="+mn-cs"/>
              </a:rPr>
              <a:t>   </a:t>
            </a:r>
            <a:r>
              <a:rPr lang="en-US" sz="2800" b="1" dirty="0">
                <a:latin typeface="Arial" pitchFamily="34" charset="0"/>
                <a:cs typeface="+mn-cs"/>
              </a:rPr>
              <a:t>Brain Dead</a:t>
            </a:r>
          </a:p>
        </p:txBody>
      </p:sp>
      <p:pic>
        <p:nvPicPr>
          <p:cNvPr id="14343" name="Picture 13" descr="http://library.thinkquest.org/J0110006/brain1.jpg"/>
          <p:cNvPicPr>
            <a:picLocks noChangeAspect="1" noChangeArrowheads="1"/>
          </p:cNvPicPr>
          <p:nvPr/>
        </p:nvPicPr>
        <p:blipFill rotWithShape="1">
          <a:blip r:embed="rId3" cstate="print"/>
          <a:srcRect r="9497" b="5332"/>
          <a:stretch/>
        </p:blipFill>
        <p:spPr bwMode="auto">
          <a:xfrm>
            <a:off x="1295400" y="3554400"/>
            <a:ext cx="2391051" cy="2541600"/>
          </a:xfrm>
          <a:prstGeom prst="rect">
            <a:avLst/>
          </a:prstGeom>
          <a:noFill/>
          <a:ln>
            <a:noFill/>
          </a:ln>
          <a:effectLst>
            <a:outerShdw blurRad="292100" dist="139700" dir="2700000" algn="tl" rotWithShape="0">
              <a:srgbClr val="333333">
                <a:alpha val="65000"/>
              </a:srgbClr>
            </a:outerShdw>
          </a:effectLst>
        </p:spPr>
      </p:pic>
      <p:pic>
        <p:nvPicPr>
          <p:cNvPr id="14344" name="Picture 15" descr="http://library.thinkquest.org/J0110006/brain2.jpg"/>
          <p:cNvPicPr>
            <a:picLocks noChangeAspect="1" noChangeArrowheads="1"/>
          </p:cNvPicPr>
          <p:nvPr/>
        </p:nvPicPr>
        <p:blipFill rotWithShape="1">
          <a:blip r:embed="rId4" cstate="print"/>
          <a:srcRect r="2365"/>
          <a:stretch/>
        </p:blipFill>
        <p:spPr bwMode="auto">
          <a:xfrm>
            <a:off x="5267325" y="3478201"/>
            <a:ext cx="2555891" cy="2617799"/>
          </a:xfrm>
          <a:prstGeom prst="rect">
            <a:avLst/>
          </a:prstGeom>
          <a:ln>
            <a:noFill/>
          </a:ln>
          <a:effectLst>
            <a:outerShdw blurRad="292100" dist="139700" dir="2700000" algn="tl" rotWithShape="0">
              <a:srgbClr val="333333">
                <a:alpha val="65000"/>
              </a:srgbClr>
            </a:outerShdw>
          </a:effectLst>
        </p:spPr>
      </p:pic>
      <p:sp>
        <p:nvSpPr>
          <p:cNvPr id="10" name="TextBox 9"/>
          <p:cNvSpPr txBox="1">
            <a:spLocks noChangeArrowheads="1"/>
          </p:cNvSpPr>
          <p:nvPr/>
        </p:nvSpPr>
        <p:spPr bwMode="auto">
          <a:xfrm>
            <a:off x="949218" y="609600"/>
            <a:ext cx="7165069" cy="861774"/>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BRAIN DEATH</a:t>
            </a:r>
            <a:endParaRPr lang="en-US" sz="5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 calcmode="lin" valueType="num">
                                      <p:cBhvr additive="base">
                                        <p:cTn id="17" dur="500" fill="hold"/>
                                        <p:tgtEl>
                                          <p:spTgt spid="14344"/>
                                        </p:tgtEl>
                                        <p:attrNameLst>
                                          <p:attrName>ppt_x</p:attrName>
                                        </p:attrNameLst>
                                      </p:cBhvr>
                                      <p:tavLst>
                                        <p:tav tm="0">
                                          <p:val>
                                            <p:strVal val="#ppt_x"/>
                                          </p:val>
                                        </p:tav>
                                        <p:tav tm="100000">
                                          <p:val>
                                            <p:strVal val="#ppt_x"/>
                                          </p:val>
                                        </p:tav>
                                      </p:tavLst>
                                    </p:anim>
                                    <p:anim calcmode="lin" valueType="num">
                                      <p:cBhvr additive="base">
                                        <p:cTn id="18" dur="500" fill="hold"/>
                                        <p:tgtEl>
                                          <p:spTgt spid="1434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2590800" y="228600"/>
            <a:ext cx="6248400" cy="584200"/>
          </a:xfrm>
          <a:prstGeom prst="rect">
            <a:avLst/>
          </a:prstGeom>
          <a:noFill/>
          <a:ln w="9525">
            <a:noFill/>
            <a:miter lim="800000"/>
            <a:headEnd/>
            <a:tailEnd/>
          </a:ln>
        </p:spPr>
        <p:txBody>
          <a:bodyPr>
            <a:spAutoFit/>
          </a:bodyPr>
          <a:lstStyle/>
          <a:p>
            <a:r>
              <a:rPr lang="en-US" b="1" dirty="0">
                <a:solidFill>
                  <a:srgbClr val="C00000"/>
                </a:solidFill>
              </a:rPr>
              <a:t> </a:t>
            </a:r>
            <a:r>
              <a:rPr lang="en-US" sz="3200" b="1" dirty="0"/>
              <a:t> </a:t>
            </a:r>
            <a:endParaRPr lang="en-US" sz="3200" dirty="0"/>
          </a:p>
        </p:txBody>
      </p:sp>
      <p:sp>
        <p:nvSpPr>
          <p:cNvPr id="51203" name="TextBox 2"/>
          <p:cNvSpPr txBox="1">
            <a:spLocks noChangeArrowheads="1"/>
          </p:cNvSpPr>
          <p:nvPr/>
        </p:nvSpPr>
        <p:spPr bwMode="auto">
          <a:xfrm>
            <a:off x="2362200" y="457200"/>
            <a:ext cx="4572000" cy="646113"/>
          </a:xfrm>
          <a:prstGeom prst="rect">
            <a:avLst/>
          </a:prstGeom>
          <a:noFill/>
          <a:ln w="9525">
            <a:noFill/>
            <a:miter lim="800000"/>
            <a:headEnd/>
            <a:tailEnd/>
          </a:ln>
        </p:spPr>
        <p:txBody>
          <a:bodyPr>
            <a:spAutoFit/>
          </a:bodyPr>
          <a:lstStyle/>
          <a:p>
            <a:r>
              <a:rPr lang="en-US" sz="3600" dirty="0"/>
              <a:t>    </a:t>
            </a:r>
            <a:r>
              <a:rPr lang="en-US" sz="3600" b="1" dirty="0"/>
              <a:t> </a:t>
            </a:r>
          </a:p>
        </p:txBody>
      </p:sp>
      <p:sp>
        <p:nvSpPr>
          <p:cNvPr id="13" name="Rectangle 12"/>
          <p:cNvSpPr>
            <a:spLocks noChangeArrowheads="1"/>
          </p:cNvSpPr>
          <p:nvPr/>
        </p:nvSpPr>
        <p:spPr bwMode="auto">
          <a:xfrm>
            <a:off x="228599" y="2133600"/>
            <a:ext cx="8262937"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182880" indent="-457200">
              <a:buSzPct val="90000"/>
              <a:buFont typeface="Wingdings" pitchFamily="2" charset="2"/>
              <a:buChar char="§"/>
            </a:pPr>
            <a:r>
              <a:rPr lang="en-US" sz="3000" b="1" dirty="0" smtClean="0">
                <a:solidFill>
                  <a:srgbClr val="32428B"/>
                </a:solidFill>
                <a:latin typeface="Calibri" panose="020F0502020204030204" pitchFamily="34" charset="0"/>
              </a:rPr>
              <a:t>Severe </a:t>
            </a:r>
            <a:r>
              <a:rPr lang="en-US" sz="3000" b="1" dirty="0">
                <a:solidFill>
                  <a:srgbClr val="32428B"/>
                </a:solidFill>
                <a:latin typeface="Calibri" panose="020F0502020204030204" pitchFamily="34" charset="0"/>
              </a:rPr>
              <a:t>injury to the head that hurts the </a:t>
            </a:r>
            <a:r>
              <a:rPr lang="en-US" sz="3000" b="1" dirty="0" smtClean="0">
                <a:solidFill>
                  <a:srgbClr val="32428B"/>
                </a:solidFill>
                <a:latin typeface="Calibri" panose="020F0502020204030204" pitchFamily="34" charset="0"/>
              </a:rPr>
              <a:t>brain</a:t>
            </a:r>
            <a:endParaRPr lang="en-US" sz="3000" b="1" dirty="0">
              <a:solidFill>
                <a:srgbClr val="32428B"/>
              </a:solidFill>
              <a:latin typeface="Calibri" panose="020F0502020204030204" pitchFamily="34" charset="0"/>
            </a:endParaRPr>
          </a:p>
        </p:txBody>
      </p:sp>
      <p:sp>
        <p:nvSpPr>
          <p:cNvPr id="14" name="Rectangle 13"/>
          <p:cNvSpPr>
            <a:spLocks noChangeArrowheads="1"/>
          </p:cNvSpPr>
          <p:nvPr/>
        </p:nvSpPr>
        <p:spPr bwMode="auto">
          <a:xfrm>
            <a:off x="228600" y="2771001"/>
            <a:ext cx="8895961"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marL="457200" indent="-457200">
              <a:buFont typeface="Wingdings" pitchFamily="2" charset="2"/>
              <a:buChar char="§"/>
            </a:pPr>
            <a:r>
              <a:rPr lang="en-US" sz="3000" b="1" dirty="0" smtClean="0">
                <a:solidFill>
                  <a:schemeClr val="accent3">
                    <a:lumMod val="75000"/>
                  </a:schemeClr>
                </a:solidFill>
                <a:latin typeface="Calibri" panose="020F0502020204030204" pitchFamily="34" charset="0"/>
              </a:rPr>
              <a:t>Lack of oxygen to the brain (drowning, heart attack)</a:t>
            </a:r>
            <a:endParaRPr lang="en-US" sz="3000" b="1" dirty="0">
              <a:solidFill>
                <a:schemeClr val="accent3">
                  <a:lumMod val="75000"/>
                </a:schemeClr>
              </a:solidFill>
              <a:latin typeface="Calibri" panose="020F0502020204030204" pitchFamily="34" charset="0"/>
            </a:endParaRPr>
          </a:p>
        </p:txBody>
      </p:sp>
      <p:sp>
        <p:nvSpPr>
          <p:cNvPr id="15" name="Rectangle 14"/>
          <p:cNvSpPr>
            <a:spLocks noChangeArrowheads="1"/>
          </p:cNvSpPr>
          <p:nvPr/>
        </p:nvSpPr>
        <p:spPr bwMode="auto">
          <a:xfrm>
            <a:off x="238125" y="3429000"/>
            <a:ext cx="5915145" cy="55399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marL="457200" indent="-457200">
              <a:buFont typeface="Wingdings" pitchFamily="2" charset="2"/>
              <a:buChar char="§"/>
            </a:pPr>
            <a:r>
              <a:rPr lang="en-US" sz="3000" b="1" dirty="0" smtClean="0">
                <a:solidFill>
                  <a:srgbClr val="32428B"/>
                </a:solidFill>
                <a:latin typeface="Calibri" panose="020F0502020204030204" pitchFamily="34" charset="0"/>
              </a:rPr>
              <a:t>Overdosing on </a:t>
            </a:r>
            <a:r>
              <a:rPr lang="en-US" sz="3000" b="1" dirty="0">
                <a:solidFill>
                  <a:srgbClr val="32428B"/>
                </a:solidFill>
                <a:latin typeface="Calibri" panose="020F0502020204030204" pitchFamily="34" charset="0"/>
              </a:rPr>
              <a:t>medicine </a:t>
            </a:r>
            <a:r>
              <a:rPr lang="en-US" sz="3000" b="1" dirty="0" smtClean="0">
                <a:solidFill>
                  <a:srgbClr val="32428B"/>
                </a:solidFill>
                <a:latin typeface="Calibri" panose="020F0502020204030204" pitchFamily="34" charset="0"/>
              </a:rPr>
              <a:t>or drugs</a:t>
            </a:r>
            <a:endParaRPr lang="en-US" sz="3000" b="1" dirty="0">
              <a:solidFill>
                <a:srgbClr val="32428B"/>
              </a:solidFill>
              <a:latin typeface="Calibri" panose="020F0502020204030204" pitchFamily="34" charset="0"/>
            </a:endParaRPr>
          </a:p>
        </p:txBody>
      </p:sp>
      <p:sp>
        <p:nvSpPr>
          <p:cNvPr id="10" name="TextBox 9"/>
          <p:cNvSpPr txBox="1"/>
          <p:nvPr/>
        </p:nvSpPr>
        <p:spPr>
          <a:xfrm>
            <a:off x="1485899" y="4343400"/>
            <a:ext cx="6324600" cy="1846659"/>
          </a:xfrm>
          <a:prstGeom prst="rect">
            <a:avLst/>
          </a:prstGeom>
          <a:gradFill flip="none" rotWithShape="1">
            <a:gsLst>
              <a:gs pos="0">
                <a:schemeClr val="tx2">
                  <a:lumMod val="50000"/>
                </a:schemeClr>
              </a:gs>
              <a:gs pos="68000">
                <a:schemeClr val="accent1">
                  <a:lumMod val="40000"/>
                  <a:lumOff val="60000"/>
                </a:schemeClr>
              </a:gs>
              <a:gs pos="69000">
                <a:schemeClr val="accent1">
                  <a:lumMod val="40000"/>
                  <a:lumOff val="60000"/>
                </a:schemeClr>
              </a:gs>
              <a:gs pos="100000">
                <a:schemeClr val="accent1">
                  <a:lumMod val="50000"/>
                </a:schemeClr>
              </a:gs>
            </a:gsLst>
            <a:lin ang="16200000" scaled="1"/>
            <a:tileRect/>
          </a:gradFill>
          <a:effectLst>
            <a:softEdge rad="31750"/>
          </a:effectLst>
          <a:scene3d>
            <a:camera prst="orthographicFront"/>
            <a:lightRig rig="threePt" dir="t"/>
          </a:scene3d>
          <a:sp3d>
            <a:bevelT/>
          </a:sp3d>
        </p:spPr>
        <p:txBody>
          <a:bodyPr wrap="square" rtlCol="0">
            <a:spAutoFit/>
          </a:bodyPr>
          <a:lstStyle/>
          <a:p>
            <a:pPr algn="ctr">
              <a:lnSpc>
                <a:spcPct val="150000"/>
              </a:lnSpc>
            </a:pPr>
            <a:r>
              <a:rPr lang="en-US" sz="3600" b="1" i="1" dirty="0" smtClean="0">
                <a:latin typeface="Arial" pitchFamily="34" charset="0"/>
                <a:cs typeface="Arial" pitchFamily="34" charset="0"/>
              </a:rPr>
              <a:t>Brain death is not a coma</a:t>
            </a:r>
            <a:endParaRPr lang="en-US" sz="2000" b="1" dirty="0" smtClean="0"/>
          </a:p>
          <a:p>
            <a:pPr algn="ctr">
              <a:lnSpc>
                <a:spcPct val="150000"/>
              </a:lnSpc>
            </a:pPr>
            <a:r>
              <a:rPr lang="en-US" sz="2000" b="1" dirty="0">
                <a:solidFill>
                  <a:schemeClr val="bg1"/>
                </a:solidFill>
              </a:rPr>
              <a:t>-</a:t>
            </a:r>
            <a:r>
              <a:rPr lang="en-US" sz="2000" b="1" dirty="0" smtClean="0">
                <a:solidFill>
                  <a:schemeClr val="bg1"/>
                </a:solidFill>
              </a:rPr>
              <a:t> </a:t>
            </a:r>
            <a:r>
              <a:rPr lang="en-US" sz="2000" b="1" dirty="0">
                <a:solidFill>
                  <a:schemeClr val="bg1"/>
                </a:solidFill>
              </a:rPr>
              <a:t>Brain functioning at its lowest stage of </a:t>
            </a:r>
            <a:r>
              <a:rPr lang="en-US" sz="2000" b="1" dirty="0" smtClean="0">
                <a:solidFill>
                  <a:schemeClr val="bg1"/>
                </a:solidFill>
              </a:rPr>
              <a:t>alertness</a:t>
            </a:r>
          </a:p>
          <a:p>
            <a:pPr algn="ctr">
              <a:lnSpc>
                <a:spcPct val="150000"/>
              </a:lnSpc>
            </a:pPr>
            <a:r>
              <a:rPr lang="en-US" sz="2000" b="1" dirty="0">
                <a:solidFill>
                  <a:schemeClr val="bg1"/>
                </a:solidFill>
              </a:rPr>
              <a:t>-</a:t>
            </a:r>
            <a:r>
              <a:rPr lang="en-US" sz="2000" b="1" dirty="0" smtClean="0">
                <a:solidFill>
                  <a:schemeClr val="bg1"/>
                </a:solidFill>
              </a:rPr>
              <a:t> </a:t>
            </a:r>
            <a:r>
              <a:rPr lang="en-US" sz="2000" b="1" dirty="0">
                <a:solidFill>
                  <a:schemeClr val="bg1"/>
                </a:solidFill>
              </a:rPr>
              <a:t>Patient will not respond to voices or </a:t>
            </a:r>
            <a:r>
              <a:rPr lang="en-US" sz="2000" b="1" dirty="0" smtClean="0">
                <a:solidFill>
                  <a:schemeClr val="bg1"/>
                </a:solidFill>
              </a:rPr>
              <a:t>sounds</a:t>
            </a:r>
            <a:endParaRPr lang="en-US" sz="3600" i="1" dirty="0">
              <a:solidFill>
                <a:schemeClr val="bg1"/>
              </a:solidFill>
            </a:endParaRPr>
          </a:p>
        </p:txBody>
      </p:sp>
      <p:sp>
        <p:nvSpPr>
          <p:cNvPr id="11" name="TextBox 10"/>
          <p:cNvSpPr txBox="1">
            <a:spLocks noChangeArrowheads="1"/>
          </p:cNvSpPr>
          <p:nvPr/>
        </p:nvSpPr>
        <p:spPr bwMode="auto">
          <a:xfrm>
            <a:off x="228599" y="349260"/>
            <a:ext cx="7686675" cy="15081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WHAT CAN CAUSE </a:t>
            </a:r>
          </a:p>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BRAIN DEATH?</a:t>
            </a:r>
            <a:endParaRPr lang="en-US" sz="46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nodeType="withEffect">
                                  <p:stCondLst>
                                    <p:cond delay="0"/>
                                  </p:stCondLst>
                                  <p:iterate type="lt">
                                    <p:tmPct val="0"/>
                                  </p:iterate>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0">
                                            <p:txEl>
                                              <p:pRg st="0" end="0"/>
                                            </p:txEl>
                                          </p:spTgt>
                                        </p:tgtEl>
                                      </p:cBhvr>
                                    </p:animEffect>
                                  </p:childTnLst>
                                </p:cTn>
                              </p:par>
                            </p:childTnLst>
                          </p:cTn>
                        </p:par>
                        <p:par>
                          <p:cTn id="33" fill="hold">
                            <p:stCondLst>
                              <p:cond delay="500"/>
                            </p:stCondLst>
                            <p:childTnLst>
                              <p:par>
                                <p:cTn id="34" presetID="18" presetClass="emph" presetSubtype="0" fill="hold" nodeType="afterEffect">
                                  <p:stCondLst>
                                    <p:cond delay="0"/>
                                  </p:stCondLst>
                                  <p:iterate type="lt">
                                    <p:tmPct val="4000"/>
                                  </p:iterate>
                                  <p:childTnLst>
                                    <p:set>
                                      <p:cBhvr override="childStyle">
                                        <p:cTn id="35" dur="500" fill="hold"/>
                                        <p:tgtEl>
                                          <p:spTgt spid="10">
                                            <p:txEl>
                                              <p:pRg st="0" end="0"/>
                                            </p:txEl>
                                          </p:spTgt>
                                        </p:tgtEl>
                                        <p:attrNameLst>
                                          <p:attrName>style.textDecorationUnderline</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xEl>
                                              <p:pRg st="1" end="1"/>
                                            </p:txEl>
                                          </p:spTgt>
                                        </p:tgtEl>
                                        <p:attrNameLst>
                                          <p:attrName>style.visibility</p:attrName>
                                        </p:attrNameLst>
                                      </p:cBhvr>
                                      <p:to>
                                        <p:strVal val="visible"/>
                                      </p:to>
                                    </p:set>
                                    <p:animEffect transition="in" filter="wipe(up)">
                                      <p:cBhvr>
                                        <p:cTn id="40" dur="500"/>
                                        <p:tgtEl>
                                          <p:spTgt spid="10">
                                            <p:txEl>
                                              <p:pRg st="1" end="1"/>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wipe(up)">
                                      <p:cBhvr>
                                        <p:cTn id="4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447800" y="304800"/>
            <a:ext cx="1338263" cy="646113"/>
          </a:xfrm>
          <a:prstGeom prst="rect">
            <a:avLst/>
          </a:prstGeom>
          <a:noFill/>
          <a:ln w="9525">
            <a:noFill/>
            <a:miter lim="800000"/>
            <a:headEnd/>
            <a:tailEnd/>
          </a:ln>
        </p:spPr>
        <p:txBody>
          <a:bodyPr wrap="none">
            <a:spAutoFit/>
          </a:bodyPr>
          <a:lstStyle/>
          <a:p>
            <a:r>
              <a:rPr lang="en-US" sz="3600" dirty="0"/>
              <a:t>         </a:t>
            </a:r>
          </a:p>
        </p:txBody>
      </p:sp>
      <p:sp>
        <p:nvSpPr>
          <p:cNvPr id="57347" name="TextBox 6"/>
          <p:cNvSpPr txBox="1">
            <a:spLocks noChangeArrowheads="1"/>
          </p:cNvSpPr>
          <p:nvPr/>
        </p:nvSpPr>
        <p:spPr bwMode="auto">
          <a:xfrm>
            <a:off x="2286000" y="304800"/>
            <a:ext cx="4267200" cy="830263"/>
          </a:xfrm>
          <a:prstGeom prst="rect">
            <a:avLst/>
          </a:prstGeom>
          <a:noFill/>
          <a:ln w="9525">
            <a:noFill/>
            <a:miter lim="800000"/>
            <a:headEnd/>
            <a:tailEnd/>
          </a:ln>
        </p:spPr>
        <p:txBody>
          <a:bodyPr>
            <a:spAutoFit/>
          </a:bodyPr>
          <a:lstStyle/>
          <a:p>
            <a:r>
              <a:rPr lang="en-US" sz="4800" dirty="0"/>
              <a:t>         </a:t>
            </a:r>
          </a:p>
        </p:txBody>
      </p:sp>
      <p:sp>
        <p:nvSpPr>
          <p:cNvPr id="57348" name="Title 1"/>
          <p:cNvSpPr>
            <a:spLocks noGrp="1"/>
          </p:cNvSpPr>
          <p:nvPr>
            <p:ph type="title"/>
          </p:nvPr>
        </p:nvSpPr>
        <p:spPr>
          <a:xfrm>
            <a:off x="762000" y="304800"/>
            <a:ext cx="8229600" cy="1143000"/>
          </a:xfrm>
        </p:spPr>
        <p:txBody>
          <a:bodyPr/>
          <a:lstStyle/>
          <a:p>
            <a:pPr algn="ctr"/>
            <a:r>
              <a:rPr lang="en-US" dirty="0" smtClean="0"/>
              <a:t> </a:t>
            </a:r>
            <a:endParaRPr lang="en-US" sz="3600" dirty="0" smtClean="0"/>
          </a:p>
        </p:txBody>
      </p:sp>
      <p:graphicFrame>
        <p:nvGraphicFramePr>
          <p:cNvPr id="2" name="Diagram 1"/>
          <p:cNvGraphicFramePr/>
          <p:nvPr>
            <p:extLst>
              <p:ext uri="{D42A27DB-BD31-4B8C-83A1-F6EECF244321}">
                <p14:modId xmlns:p14="http://schemas.microsoft.com/office/powerpoint/2010/main" val="2833133137"/>
              </p:ext>
            </p:extLst>
          </p:nvPr>
        </p:nvGraphicFramePr>
        <p:xfrm>
          <a:off x="180975" y="2438400"/>
          <a:ext cx="8810625"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a:spLocks noChangeArrowheads="1"/>
          </p:cNvSpPr>
          <p:nvPr/>
        </p:nvSpPr>
        <p:spPr bwMode="auto">
          <a:xfrm>
            <a:off x="152400" y="228600"/>
            <a:ext cx="7467600" cy="1938992"/>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WHEN LIFESAVING </a:t>
            </a:r>
          </a:p>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EFFORTS ARE UNSUCCESSFUL</a:t>
            </a:r>
            <a:endParaRPr lang="en-US" sz="4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143000"/>
            <a:ext cx="3657600" cy="3701845"/>
          </a:xfrm>
          <a:prstGeom prst="rect">
            <a:avLst/>
          </a:prstGeom>
          <a:noFill/>
          <a:ln w="444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949" t="10033" r="32057" b="10397"/>
          <a:stretch/>
        </p:blipFill>
        <p:spPr bwMode="auto">
          <a:xfrm>
            <a:off x="3810001" y="2411144"/>
            <a:ext cx="2743200" cy="3611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6" name="Picture 5"/>
          <p:cNvPicPr>
            <a:picLocks noChangeAspect="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5791200" y="4343400"/>
            <a:ext cx="3201941" cy="1981200"/>
          </a:xfrm>
          <a:prstGeom prst="rect">
            <a:avLst/>
          </a:prstGeom>
        </p:spPr>
      </p:pic>
      <p:sp>
        <p:nvSpPr>
          <p:cNvPr id="7" name="TextBox 6"/>
          <p:cNvSpPr txBox="1"/>
          <p:nvPr/>
        </p:nvSpPr>
        <p:spPr>
          <a:xfrm>
            <a:off x="228600" y="990600"/>
            <a:ext cx="3429000" cy="4616648"/>
          </a:xfrm>
          <a:prstGeom prst="rect">
            <a:avLst/>
          </a:prstGeom>
          <a:noFill/>
        </p:spPr>
        <p:txBody>
          <a:bodyPr wrap="square" rtlCol="0">
            <a:spAutoFit/>
          </a:bodyPr>
          <a:lstStyle/>
          <a:p>
            <a:pPr algn="ctr"/>
            <a:r>
              <a:rPr lang="en-US" sz="4200" b="1" dirty="0" smtClean="0">
                <a:solidFill>
                  <a:srgbClr val="32428B"/>
                </a:solidFill>
                <a:latin typeface="Arial" pitchFamily="34" charset="0"/>
                <a:cs typeface="Arial" pitchFamily="34" charset="0"/>
              </a:rPr>
              <a:t>Registration in Nevada </a:t>
            </a:r>
          </a:p>
          <a:p>
            <a:pPr algn="ctr"/>
            <a:r>
              <a:rPr lang="en-US" sz="4200" b="1" dirty="0" smtClean="0">
                <a:solidFill>
                  <a:srgbClr val="32428B"/>
                </a:solidFill>
                <a:latin typeface="Arial" pitchFamily="34" charset="0"/>
                <a:cs typeface="Arial" pitchFamily="34" charset="0"/>
              </a:rPr>
              <a:t>is legally binding for anyone </a:t>
            </a:r>
          </a:p>
          <a:p>
            <a:pPr algn="ctr"/>
            <a:r>
              <a:rPr lang="en-US" sz="4200" b="1" dirty="0" smtClean="0">
                <a:solidFill>
                  <a:schemeClr val="accent3">
                    <a:lumMod val="75000"/>
                  </a:schemeClr>
                </a:solidFill>
                <a:latin typeface="Arial" pitchFamily="34" charset="0"/>
                <a:cs typeface="Arial" pitchFamily="34" charset="0"/>
              </a:rPr>
              <a:t>over the </a:t>
            </a:r>
          </a:p>
          <a:p>
            <a:pPr algn="ctr"/>
            <a:r>
              <a:rPr lang="en-US" sz="4200" b="1" dirty="0" smtClean="0">
                <a:solidFill>
                  <a:schemeClr val="accent3">
                    <a:lumMod val="75000"/>
                  </a:schemeClr>
                </a:solidFill>
                <a:latin typeface="Arial" pitchFamily="34" charset="0"/>
                <a:cs typeface="Arial" pitchFamily="34" charset="0"/>
              </a:rPr>
              <a:t>age of 18</a:t>
            </a:r>
            <a:endParaRPr lang="en-US" sz="4200" b="1" dirty="0">
              <a:solidFill>
                <a:schemeClr val="accent3">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166677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925" y="1517511"/>
            <a:ext cx="4381500" cy="1292662"/>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Legally binding if:</a:t>
            </a:r>
          </a:p>
          <a:p>
            <a:pPr marL="285750" indent="-285750">
              <a:buFont typeface="Arial" pitchFamily="34" charset="0"/>
              <a:buChar char="•"/>
            </a:pPr>
            <a:r>
              <a:rPr lang="en-US" sz="2600" dirty="0" smtClean="0">
                <a:solidFill>
                  <a:schemeClr val="accent3">
                    <a:lumMod val="75000"/>
                  </a:schemeClr>
                </a:solidFill>
                <a:latin typeface="Arial" panose="020B0604020202020204" pitchFamily="34" charset="0"/>
                <a:cs typeface="Arial" panose="020B0604020202020204" pitchFamily="34" charset="0"/>
              </a:rPr>
              <a:t>Parent signs affidavit on DL application</a:t>
            </a:r>
          </a:p>
        </p:txBody>
      </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10682" t="2299" r="2791" b="5425"/>
          <a:stretch/>
        </p:blipFill>
        <p:spPr>
          <a:xfrm rot="16200000">
            <a:off x="5036925" y="1795894"/>
            <a:ext cx="4491016" cy="3592066"/>
          </a:xfrm>
          <a:prstGeom prst="rect">
            <a:avLst/>
          </a:prstGeom>
          <a:solidFill>
            <a:srgbClr val="FFFFFF">
              <a:shade val="85000"/>
            </a:srgbClr>
          </a:solidFill>
          <a:ln w="101600" cap="sq">
            <a:solidFill>
              <a:schemeClr val="bg1">
                <a:lumMod val="65000"/>
              </a:schemeClr>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8795" t="8062" r="9651" b="5425"/>
          <a:stretch/>
        </p:blipFill>
        <p:spPr>
          <a:xfrm rot="16200000">
            <a:off x="4316064" y="2562656"/>
            <a:ext cx="3902469" cy="3104842"/>
          </a:xfrm>
          <a:prstGeom prst="rect">
            <a:avLst/>
          </a:prstGeom>
          <a:ln w="762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7">
            <a:duotone>
              <a:prstClr val="black"/>
              <a:schemeClr val="accent1">
                <a:tint val="45000"/>
                <a:satMod val="400000"/>
              </a:schemeClr>
            </a:duotone>
            <a:extLst>
              <a:ext uri="{28A0092B-C50C-407E-A947-70E740481C1C}">
                <a14:useLocalDpi xmlns:a14="http://schemas.microsoft.com/office/drawing/2010/main" val="0"/>
              </a:ext>
            </a:extLst>
          </a:blip>
          <a:srcRect t="59525" b="26565"/>
          <a:stretch/>
        </p:blipFill>
        <p:spPr>
          <a:xfrm>
            <a:off x="304800" y="3092129"/>
            <a:ext cx="8458200" cy="52504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TextBox 11"/>
          <p:cNvSpPr txBox="1"/>
          <p:nvPr/>
        </p:nvSpPr>
        <p:spPr>
          <a:xfrm>
            <a:off x="152400" y="3886200"/>
            <a:ext cx="4572000" cy="2369880"/>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Not legally binding if:</a:t>
            </a:r>
          </a:p>
          <a:p>
            <a:pPr marL="285750" indent="-285750">
              <a:buFont typeface="Arial" pitchFamily="34" charset="0"/>
              <a:buChar char="•"/>
            </a:pPr>
            <a:r>
              <a:rPr lang="en-US" sz="2600" dirty="0">
                <a:solidFill>
                  <a:schemeClr val="accent3">
                    <a:lumMod val="75000"/>
                  </a:schemeClr>
                </a:solidFill>
                <a:latin typeface="Arial" panose="020B0604020202020204" pitchFamily="34" charset="0"/>
                <a:cs typeface="Arial" panose="020B0604020202020204" pitchFamily="34" charset="0"/>
              </a:rPr>
              <a:t>Parent doesn’t sign consent</a:t>
            </a:r>
          </a:p>
          <a:p>
            <a:pPr marL="285750" indent="-285750">
              <a:buFont typeface="Arial" pitchFamily="34" charset="0"/>
              <a:buChar char="•"/>
            </a:pPr>
            <a:r>
              <a:rPr lang="en-US" sz="2600" dirty="0">
                <a:solidFill>
                  <a:schemeClr val="accent3">
                    <a:lumMod val="75000"/>
                  </a:schemeClr>
                </a:solidFill>
                <a:latin typeface="Arial" panose="020B0604020202020204" pitchFamily="34" charset="0"/>
                <a:cs typeface="Arial" panose="020B0604020202020204" pitchFamily="34" charset="0"/>
              </a:rPr>
              <a:t>Teen registers online</a:t>
            </a:r>
          </a:p>
          <a:p>
            <a:pPr marL="285750" indent="-285750">
              <a:buFont typeface="Arial" pitchFamily="34" charset="0"/>
              <a:buChar char="•"/>
            </a:pPr>
            <a:r>
              <a:rPr lang="en-US" sz="2600" dirty="0">
                <a:solidFill>
                  <a:schemeClr val="accent3">
                    <a:lumMod val="75000"/>
                  </a:schemeClr>
                </a:solidFill>
                <a:latin typeface="Arial" panose="020B0604020202020204" pitchFamily="34" charset="0"/>
                <a:cs typeface="Arial" panose="020B0604020202020204" pitchFamily="34" charset="0"/>
              </a:rPr>
              <a:t>Teen registers using paper form</a:t>
            </a:r>
          </a:p>
          <a:p>
            <a:endParaRPr lang="en-US" dirty="0">
              <a:solidFill>
                <a:srgbClr val="000000"/>
              </a:solidFill>
            </a:endParaRPr>
          </a:p>
        </p:txBody>
      </p:sp>
      <p:sp>
        <p:nvSpPr>
          <p:cNvPr id="8" name="TextBox 7"/>
          <p:cNvSpPr txBox="1">
            <a:spLocks noChangeArrowheads="1"/>
          </p:cNvSpPr>
          <p:nvPr/>
        </p:nvSpPr>
        <p:spPr bwMode="auto">
          <a:xfrm>
            <a:off x="28575" y="349260"/>
            <a:ext cx="7686675" cy="800219"/>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Under the age of 18?</a:t>
            </a:r>
            <a:endParaRPr lang="en-US" sz="46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205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1371600" y="381000"/>
            <a:ext cx="1338263" cy="646113"/>
          </a:xfrm>
          <a:prstGeom prst="rect">
            <a:avLst/>
          </a:prstGeom>
          <a:noFill/>
          <a:ln w="9525">
            <a:noFill/>
            <a:miter lim="800000"/>
            <a:headEnd/>
            <a:tailEnd/>
          </a:ln>
        </p:spPr>
        <p:txBody>
          <a:bodyPr wrap="none">
            <a:spAutoFit/>
          </a:bodyPr>
          <a:lstStyle/>
          <a:p>
            <a:r>
              <a:rPr lang="en-US" sz="3600" dirty="0"/>
              <a:t>         </a:t>
            </a:r>
          </a:p>
        </p:txBody>
      </p:sp>
      <p:sp>
        <p:nvSpPr>
          <p:cNvPr id="63492" name="Title 1"/>
          <p:cNvSpPr>
            <a:spLocks noGrp="1"/>
          </p:cNvSpPr>
          <p:nvPr>
            <p:ph type="title"/>
          </p:nvPr>
        </p:nvSpPr>
        <p:spPr/>
        <p:txBody>
          <a:bodyPr/>
          <a:lstStyle/>
          <a:p>
            <a:pPr algn="ctr"/>
            <a:r>
              <a:rPr lang="en-US" dirty="0" smtClean="0"/>
              <a:t> </a:t>
            </a:r>
            <a:endParaRPr lang="en-US" sz="3600" dirty="0" smtClean="0"/>
          </a:p>
        </p:txBody>
      </p:sp>
      <p:sp>
        <p:nvSpPr>
          <p:cNvPr id="7" name="TextBox 6"/>
          <p:cNvSpPr txBox="1">
            <a:spLocks noChangeArrowheads="1"/>
          </p:cNvSpPr>
          <p:nvPr/>
        </p:nvSpPr>
        <p:spPr bwMode="auto">
          <a:xfrm>
            <a:off x="533400" y="2667000"/>
            <a:ext cx="7972425" cy="1846659"/>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800" b="1" spc="50" dirty="0" smtClean="0">
                <a:ln w="11430"/>
                <a:solidFill>
                  <a:schemeClr val="accent3">
                    <a:lumMod val="75000"/>
                  </a:schemeClr>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Much of the time, it is unfortunately because of widespread myths.</a:t>
            </a:r>
            <a:endParaRPr lang="en-US" sz="3800" b="1" spc="50" dirty="0">
              <a:ln w="11430"/>
              <a:solidFill>
                <a:schemeClr val="accent3">
                  <a:lumMod val="75000"/>
                </a:schemeClr>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2" name="Rectangle 1"/>
          <p:cNvSpPr/>
          <p:nvPr/>
        </p:nvSpPr>
        <p:spPr>
          <a:xfrm>
            <a:off x="76200" y="364539"/>
            <a:ext cx="6082113"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So, why don’t more </a:t>
            </a:r>
          </a:p>
          <a:p>
            <a:pPr algn="ctr"/>
            <a:r>
              <a:rPr lang="en-US" sz="4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p</a:t>
            </a: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eople register </a:t>
            </a:r>
          </a:p>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to donate?</a:t>
            </a:r>
            <a:endParaRPr lang="en-US" sz="4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8" name="Rectangle 7"/>
          <p:cNvSpPr/>
          <p:nvPr/>
        </p:nvSpPr>
        <p:spPr>
          <a:xfrm>
            <a:off x="3657600" y="5181600"/>
            <a:ext cx="5328703"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Who has heard….</a:t>
            </a:r>
            <a:endParaRPr lang="en-US" sz="4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8542076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6"/>
          <p:cNvSpPr txBox="1">
            <a:spLocks noChangeArrowheads="1"/>
          </p:cNvSpPr>
          <p:nvPr/>
        </p:nvSpPr>
        <p:spPr bwMode="auto">
          <a:xfrm>
            <a:off x="2286000" y="304800"/>
            <a:ext cx="4267200" cy="830263"/>
          </a:xfrm>
          <a:prstGeom prst="rect">
            <a:avLst/>
          </a:prstGeom>
          <a:noFill/>
          <a:ln w="9525">
            <a:noFill/>
            <a:miter lim="800000"/>
            <a:headEnd/>
            <a:tailEnd/>
          </a:ln>
        </p:spPr>
        <p:txBody>
          <a:bodyPr>
            <a:spAutoFit/>
          </a:bodyPr>
          <a:lstStyle/>
          <a:p>
            <a:r>
              <a:rPr lang="en-US" sz="4800" dirty="0"/>
              <a:t>         </a:t>
            </a:r>
          </a:p>
        </p:txBody>
      </p:sp>
      <p:sp>
        <p:nvSpPr>
          <p:cNvPr id="65543" name="Rectangle 9"/>
          <p:cNvSpPr>
            <a:spLocks noChangeArrowheads="1"/>
          </p:cNvSpPr>
          <p:nvPr/>
        </p:nvSpPr>
        <p:spPr bwMode="auto">
          <a:xfrm>
            <a:off x="2971800" y="5105400"/>
            <a:ext cx="4572000" cy="369888"/>
          </a:xfrm>
          <a:prstGeom prst="rect">
            <a:avLst/>
          </a:prstGeom>
          <a:noFill/>
          <a:ln w="9525">
            <a:noFill/>
            <a:miter lim="800000"/>
            <a:headEnd/>
            <a:tailEnd/>
          </a:ln>
        </p:spPr>
        <p:txBody>
          <a:bodyPr>
            <a:spAutoFit/>
          </a:bodyPr>
          <a:lstStyle/>
          <a:p>
            <a:r>
              <a:rPr lang="en-US" dirty="0"/>
              <a:t> </a:t>
            </a:r>
          </a:p>
        </p:txBody>
      </p:sp>
      <p:sp>
        <p:nvSpPr>
          <p:cNvPr id="65544" name="Rectangle 11"/>
          <p:cNvSpPr>
            <a:spLocks noChangeArrowheads="1"/>
          </p:cNvSpPr>
          <p:nvPr/>
        </p:nvSpPr>
        <p:spPr bwMode="auto">
          <a:xfrm>
            <a:off x="1295400" y="3429000"/>
            <a:ext cx="6248400" cy="369888"/>
          </a:xfrm>
          <a:prstGeom prst="rect">
            <a:avLst/>
          </a:prstGeom>
          <a:noFill/>
          <a:ln w="9525">
            <a:noFill/>
            <a:miter lim="800000"/>
            <a:headEnd/>
            <a:tailEnd/>
          </a:ln>
        </p:spPr>
        <p:txBody>
          <a:bodyPr>
            <a:spAutoFit/>
          </a:bodyPr>
          <a:lstStyle/>
          <a:p>
            <a:r>
              <a:rPr lang="en-US" b="1" dirty="0"/>
              <a:t> </a:t>
            </a:r>
          </a:p>
        </p:txBody>
      </p:sp>
      <p:sp>
        <p:nvSpPr>
          <p:cNvPr id="15" name="Rectangle 14"/>
          <p:cNvSpPr>
            <a:spLocks noChangeArrowheads="1"/>
          </p:cNvSpPr>
          <p:nvPr/>
        </p:nvSpPr>
        <p:spPr bwMode="auto">
          <a:xfrm>
            <a:off x="685800" y="1651099"/>
            <a:ext cx="7848600" cy="646331"/>
          </a:xfrm>
          <a:prstGeom prst="rect">
            <a:avLst/>
          </a:prstGeom>
          <a:noFill/>
          <a:ln w="28575">
            <a:noFill/>
            <a:miter lim="800000"/>
            <a:headEnd/>
            <a:tailEnd/>
          </a:ln>
          <a:effectLst>
            <a:outerShdw blurRad="50800" dist="38100" dir="18900000" algn="bl" rotWithShape="0">
              <a:prstClr val="black">
                <a:alpha val="40000"/>
              </a:prstClr>
            </a:outerShdw>
          </a:effectLst>
        </p:spPr>
        <p:txBody>
          <a:bodyPr wrap="square">
            <a:spAutoFit/>
          </a:bodyPr>
          <a:lstStyle/>
          <a:p>
            <a:pPr algn="ctr"/>
            <a:r>
              <a:rPr lang="en-US" b="1" dirty="0" smtClean="0">
                <a:solidFill>
                  <a:srgbClr val="C00000"/>
                </a:solidFill>
                <a:effectLst>
                  <a:outerShdw blurRad="38100" dist="38100" dir="2700000" algn="tl">
                    <a:srgbClr val="000000">
                      <a:alpha val="43137"/>
                    </a:srgbClr>
                  </a:outerShdw>
                </a:effectLst>
              </a:rPr>
              <a:t> </a:t>
            </a:r>
          </a:p>
          <a:p>
            <a:pPr algn="ctr"/>
            <a:endParaRPr lang="en-US" b="1" dirty="0"/>
          </a:p>
        </p:txBody>
      </p:sp>
      <p:pic>
        <p:nvPicPr>
          <p:cNvPr id="19469" name="Picture 13" descr="C:\Users\LArredondo\AppData\Local\Microsoft\Windows\Temporary Internet Files\Content.IE5\KG9BVEN1\MPj04021200000[1].jpg"/>
          <p:cNvPicPr>
            <a:picLocks noChangeAspect="1" noChangeArrowheads="1"/>
          </p:cNvPicPr>
          <p:nvPr/>
        </p:nvPicPr>
        <p:blipFill>
          <a:blip r:embed="rId3" cstate="print"/>
          <a:srcRect/>
          <a:stretch>
            <a:fillRect/>
          </a:stretch>
        </p:blipFill>
        <p:spPr bwMode="auto">
          <a:xfrm>
            <a:off x="2286000" y="1752600"/>
            <a:ext cx="4914900" cy="2499773"/>
          </a:xfrm>
          <a:prstGeom prst="rect">
            <a:avLst/>
          </a:prstGeom>
          <a:noFill/>
          <a:ln w="19050">
            <a:solidFill>
              <a:schemeClr val="tx1"/>
            </a:solidFill>
          </a:ln>
        </p:spPr>
      </p:pic>
      <p:sp>
        <p:nvSpPr>
          <p:cNvPr id="11" name="Rectangle 10"/>
          <p:cNvSpPr/>
          <p:nvPr/>
        </p:nvSpPr>
        <p:spPr>
          <a:xfrm>
            <a:off x="-114300" y="304800"/>
            <a:ext cx="8496300" cy="126188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8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MYTH: “Doctors won’t save </a:t>
            </a:r>
          </a:p>
          <a:p>
            <a:pPr algn="ctr"/>
            <a:r>
              <a:rPr lang="en-US" sz="38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my life if they </a:t>
            </a:r>
            <a:r>
              <a:rPr lang="en-US" sz="3800" b="1" spc="50" dirty="0" smtClean="0">
                <a:ln w="11430"/>
                <a:solidFill>
                  <a:srgbClr val="32428B"/>
                </a:solidFill>
                <a:effectLst>
                  <a:outerShdw blurRad="76200" dist="50800" dir="5400000" algn="tl" rotWithShape="0">
                    <a:srgbClr val="000000">
                      <a:alpha val="65000"/>
                    </a:srgbClr>
                  </a:outerShdw>
                </a:effectLst>
                <a:cs typeface="Times" pitchFamily="18" charset="0"/>
              </a:rPr>
              <a:t>know I’m a donor.</a:t>
            </a:r>
            <a:r>
              <a:rPr lang="en-US" sz="38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a:t>
            </a:r>
            <a:endParaRPr lang="en-US" sz="3800" b="1" cap="none" spc="50" dirty="0">
              <a:ln w="11430"/>
              <a:solidFill>
                <a:srgbClr val="32428B"/>
              </a:solidFill>
              <a:effectLst>
                <a:outerShdw blurRad="76200" dist="50800" dir="5400000" algn="tl" rotWithShape="0">
                  <a:srgbClr val="000000">
                    <a:alpha val="65000"/>
                  </a:srgbClr>
                </a:outerShdw>
              </a:effectLst>
            </a:endParaRPr>
          </a:p>
        </p:txBody>
      </p:sp>
      <p:sp>
        <p:nvSpPr>
          <p:cNvPr id="2" name="TextBox 1"/>
          <p:cNvSpPr txBox="1"/>
          <p:nvPr/>
        </p:nvSpPr>
        <p:spPr>
          <a:xfrm>
            <a:off x="381000" y="4428847"/>
            <a:ext cx="8305800" cy="2092881"/>
          </a:xfrm>
          <a:prstGeom prst="rect">
            <a:avLst/>
          </a:prstGeom>
          <a:noFill/>
        </p:spPr>
        <p:txBody>
          <a:bodyPr wrap="square" rtlCol="0">
            <a:spAutoFit/>
          </a:bodyPr>
          <a:lstStyle/>
          <a:p>
            <a:pPr algn="ctr"/>
            <a:r>
              <a:rPr lang="en-US" sz="2800" b="1" i="1" u="sng" dirty="0" smtClean="0">
                <a:ln w="12700">
                  <a:solidFill>
                    <a:schemeClr val="tx1"/>
                  </a:solidFill>
                </a:ln>
                <a:solidFill>
                  <a:srgbClr val="99CC00"/>
                </a:solidFill>
              </a:rPr>
              <a:t>FACT: A </a:t>
            </a:r>
            <a:r>
              <a:rPr lang="en-US" sz="2800" b="1" i="1" u="sng" dirty="0">
                <a:ln w="12700">
                  <a:solidFill>
                    <a:schemeClr val="tx1"/>
                  </a:solidFill>
                </a:ln>
                <a:solidFill>
                  <a:srgbClr val="99CC00"/>
                </a:solidFill>
              </a:rPr>
              <a:t>doctor’s </a:t>
            </a:r>
            <a:r>
              <a:rPr lang="en-US" sz="2800" b="1" i="1" u="sng" dirty="0" smtClean="0">
                <a:ln w="12700">
                  <a:solidFill>
                    <a:schemeClr val="tx1"/>
                  </a:solidFill>
                </a:ln>
                <a:solidFill>
                  <a:srgbClr val="99CC00"/>
                </a:solidFill>
              </a:rPr>
              <a:t>focus </a:t>
            </a:r>
            <a:r>
              <a:rPr lang="en-US" sz="2800" b="1" i="1" u="sng" dirty="0">
                <a:ln w="12700">
                  <a:solidFill>
                    <a:schemeClr val="tx1"/>
                  </a:solidFill>
                </a:ln>
                <a:solidFill>
                  <a:srgbClr val="99CC00"/>
                </a:solidFill>
              </a:rPr>
              <a:t>is to save your </a:t>
            </a:r>
            <a:r>
              <a:rPr lang="en-US" sz="2800" b="1" i="1" u="sng" dirty="0" smtClean="0">
                <a:ln w="12700">
                  <a:solidFill>
                    <a:schemeClr val="tx1"/>
                  </a:solidFill>
                </a:ln>
                <a:solidFill>
                  <a:srgbClr val="99CC00"/>
                </a:solidFill>
              </a:rPr>
              <a:t>life</a:t>
            </a:r>
          </a:p>
          <a:p>
            <a:pPr algn="ctr"/>
            <a:r>
              <a:rPr lang="en-US" sz="2800" b="1" dirty="0" smtClean="0">
                <a:ln w="12700">
                  <a:solidFill>
                    <a:schemeClr val="tx1"/>
                  </a:solidFill>
                </a:ln>
                <a:solidFill>
                  <a:srgbClr val="99CC00"/>
                </a:solidFill>
              </a:rPr>
              <a:t>The </a:t>
            </a:r>
            <a:r>
              <a:rPr lang="en-US" sz="2800" b="1" dirty="0">
                <a:ln w="12700">
                  <a:solidFill>
                    <a:schemeClr val="tx1"/>
                  </a:solidFill>
                </a:ln>
                <a:solidFill>
                  <a:srgbClr val="99CC00"/>
                </a:solidFill>
              </a:rPr>
              <a:t>doctors </a:t>
            </a:r>
            <a:r>
              <a:rPr lang="en-US" sz="2800" b="1" dirty="0" smtClean="0">
                <a:ln w="12700">
                  <a:solidFill>
                    <a:schemeClr val="tx1"/>
                  </a:solidFill>
                </a:ln>
                <a:solidFill>
                  <a:srgbClr val="99CC00"/>
                </a:solidFill>
              </a:rPr>
              <a:t>&amp; nurses </a:t>
            </a:r>
            <a:r>
              <a:rPr lang="en-US" sz="2800" b="1" dirty="0">
                <a:ln w="12700">
                  <a:solidFill>
                    <a:schemeClr val="tx1"/>
                  </a:solidFill>
                </a:ln>
                <a:solidFill>
                  <a:srgbClr val="99CC00"/>
                </a:solidFill>
              </a:rPr>
              <a:t>involved with the transplant are not the same people who care for the patient during </a:t>
            </a:r>
            <a:r>
              <a:rPr lang="en-US" sz="2800" b="1" dirty="0" smtClean="0">
                <a:ln w="12700">
                  <a:solidFill>
                    <a:schemeClr val="tx1"/>
                  </a:solidFill>
                </a:ln>
                <a:solidFill>
                  <a:srgbClr val="99CC00"/>
                </a:solidFill>
              </a:rPr>
              <a:t>life.</a:t>
            </a:r>
            <a:endParaRPr lang="en-US" sz="2800" b="1" dirty="0">
              <a:ln w="12700">
                <a:solidFill>
                  <a:schemeClr val="tx1"/>
                </a:solidFill>
              </a:ln>
              <a:solidFill>
                <a:srgbClr val="99CC00"/>
              </a:solidFill>
            </a:endParaRPr>
          </a:p>
          <a:p>
            <a:endParaRPr lang="en-US" dirty="0"/>
          </a:p>
        </p:txBody>
      </p:sp>
    </p:spTree>
    <p:extLst>
      <p:ext uri="{BB962C8B-B14F-4D97-AF65-F5344CB8AC3E}">
        <p14:creationId xmlns:p14="http://schemas.microsoft.com/office/powerpoint/2010/main" val="40982542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0"/>
          <p:cNvSpPr txBox="1">
            <a:spLocks noChangeArrowheads="1"/>
          </p:cNvSpPr>
          <p:nvPr/>
        </p:nvSpPr>
        <p:spPr bwMode="auto">
          <a:xfrm>
            <a:off x="2286000" y="5181600"/>
            <a:ext cx="4495800" cy="369888"/>
          </a:xfrm>
          <a:prstGeom prst="rect">
            <a:avLst/>
          </a:prstGeom>
          <a:noFill/>
          <a:ln w="9525">
            <a:noFill/>
            <a:miter lim="800000"/>
            <a:headEnd/>
            <a:tailEnd/>
          </a:ln>
        </p:spPr>
        <p:txBody>
          <a:bodyPr>
            <a:spAutoFit/>
          </a:bodyPr>
          <a:lstStyle/>
          <a:p>
            <a:pPr algn="ctr">
              <a:spcBef>
                <a:spcPct val="50000"/>
              </a:spcBef>
            </a:pPr>
            <a:r>
              <a:rPr lang="en-US" b="1" dirty="0"/>
              <a:t> </a:t>
            </a:r>
          </a:p>
        </p:txBody>
      </p:sp>
      <p:sp>
        <p:nvSpPr>
          <p:cNvPr id="10" name="Rectangle 9"/>
          <p:cNvSpPr/>
          <p:nvPr/>
        </p:nvSpPr>
        <p:spPr>
          <a:xfrm>
            <a:off x="381000" y="2209800"/>
            <a:ext cx="8534400" cy="353943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buFont typeface="Arial" pitchFamily="34" charset="0"/>
              <a:buChar char="•"/>
            </a:pPr>
            <a:r>
              <a:rPr lang="en-US" sz="3200" b="1" dirty="0" smtClean="0">
                <a:latin typeface="+mj-lt"/>
              </a:rPr>
              <a:t>Not-for-profit </a:t>
            </a:r>
            <a:r>
              <a:rPr lang="en-US" sz="3200" b="1" dirty="0" smtClean="0">
                <a:solidFill>
                  <a:srgbClr val="32428B"/>
                </a:solidFill>
                <a:latin typeface="+mj-lt"/>
              </a:rPr>
              <a:t>organ, tissue, and eye </a:t>
            </a:r>
            <a:r>
              <a:rPr lang="en-US" sz="3200" b="1" dirty="0" smtClean="0">
                <a:latin typeface="+mj-lt"/>
              </a:rPr>
              <a:t>procurement organization </a:t>
            </a:r>
          </a:p>
          <a:p>
            <a:pPr marL="457200" indent="-457200">
              <a:buFont typeface="Arial" pitchFamily="34" charset="0"/>
              <a:buChar char="•"/>
            </a:pPr>
            <a:endParaRPr lang="en-US" sz="3200" b="1" dirty="0" smtClean="0">
              <a:latin typeface="+mj-lt"/>
            </a:endParaRPr>
          </a:p>
          <a:p>
            <a:pPr marL="457200" indent="-457200">
              <a:buFont typeface="Arial" pitchFamily="34" charset="0"/>
              <a:buChar char="•"/>
            </a:pPr>
            <a:r>
              <a:rPr lang="en-US" sz="3200" b="1" dirty="0" smtClean="0">
                <a:latin typeface="+mj-lt"/>
              </a:rPr>
              <a:t>Recover organs from deceased donors only</a:t>
            </a:r>
          </a:p>
          <a:p>
            <a:pPr marL="457200" indent="-457200">
              <a:buFont typeface="Arial" pitchFamily="34" charset="0"/>
              <a:buChar char="•"/>
            </a:pPr>
            <a:endParaRPr lang="en-US" sz="3200" b="1" dirty="0">
              <a:latin typeface="+mj-lt"/>
            </a:endParaRPr>
          </a:p>
          <a:p>
            <a:pPr marL="457200" indent="-457200">
              <a:buFont typeface="Arial" pitchFamily="34" charset="0"/>
              <a:buChar char="•"/>
            </a:pPr>
            <a:r>
              <a:rPr lang="en-US" sz="3200" b="1" dirty="0" smtClean="0">
                <a:latin typeface="+mj-lt"/>
              </a:rPr>
              <a:t>Educate the public about donation and the importance of registration</a:t>
            </a:r>
            <a:endParaRPr lang="en-US" sz="3200" b="1" dirty="0">
              <a:latin typeface="+mj-lt"/>
            </a:endParaRPr>
          </a:p>
        </p:txBody>
      </p:sp>
      <p:sp>
        <p:nvSpPr>
          <p:cNvPr id="6" name="TextBox 5"/>
          <p:cNvSpPr txBox="1">
            <a:spLocks noChangeArrowheads="1"/>
          </p:cNvSpPr>
          <p:nvPr/>
        </p:nvSpPr>
        <p:spPr bwMode="auto">
          <a:xfrm>
            <a:off x="0" y="457200"/>
            <a:ext cx="9144000" cy="1323439"/>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ABOUT NEVADA </a:t>
            </a:r>
          </a:p>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DONOR NETWORK</a:t>
            </a:r>
            <a:endParaRPr lang="en-US" sz="36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0863642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1371600" y="381000"/>
            <a:ext cx="1338263" cy="646113"/>
          </a:xfrm>
          <a:prstGeom prst="rect">
            <a:avLst/>
          </a:prstGeom>
          <a:noFill/>
          <a:ln w="9525">
            <a:noFill/>
            <a:miter lim="800000"/>
            <a:headEnd/>
            <a:tailEnd/>
          </a:ln>
        </p:spPr>
        <p:txBody>
          <a:bodyPr wrap="none">
            <a:spAutoFit/>
          </a:bodyPr>
          <a:lstStyle/>
          <a:p>
            <a:r>
              <a:rPr lang="en-US" sz="3600" dirty="0"/>
              <a:t>         </a:t>
            </a:r>
          </a:p>
        </p:txBody>
      </p:sp>
      <p:sp>
        <p:nvSpPr>
          <p:cNvPr id="67588" name="Title 1"/>
          <p:cNvSpPr>
            <a:spLocks noGrp="1"/>
          </p:cNvSpPr>
          <p:nvPr>
            <p:ph type="title"/>
          </p:nvPr>
        </p:nvSpPr>
        <p:spPr/>
        <p:txBody>
          <a:bodyPr/>
          <a:lstStyle/>
          <a:p>
            <a:pPr algn="ctr"/>
            <a:r>
              <a:rPr lang="en-US" dirty="0" smtClean="0"/>
              <a:t> </a:t>
            </a:r>
            <a:endParaRPr lang="en-US" sz="3600" dirty="0" smtClean="0"/>
          </a:p>
        </p:txBody>
      </p:sp>
      <p:pic>
        <p:nvPicPr>
          <p:cNvPr id="1026" name="Picture 2"/>
          <p:cNvPicPr>
            <a:picLocks noChangeAspect="1" noChangeArrowheads="1"/>
          </p:cNvPicPr>
          <p:nvPr/>
        </p:nvPicPr>
        <p:blipFill rotWithShape="1">
          <a:blip r:embed="rId3" cstate="print"/>
          <a:srcRect/>
          <a:stretch/>
        </p:blipFill>
        <p:spPr bwMode="auto">
          <a:xfrm>
            <a:off x="3200400" y="2667000"/>
            <a:ext cx="2986088" cy="182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ight Arrow 10"/>
          <p:cNvSpPr/>
          <p:nvPr/>
        </p:nvSpPr>
        <p:spPr>
          <a:xfrm>
            <a:off x="2644332" y="3981450"/>
            <a:ext cx="1411287" cy="127794"/>
          </a:xfrm>
          <a:prstGeom prst="rightArrow">
            <a:avLst/>
          </a:prstGeom>
          <a:solidFill>
            <a:schemeClr val="accent3">
              <a:lumMod val="60000"/>
              <a:lumOff val="40000"/>
            </a:schemeClr>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10" name="Rectangle 9"/>
          <p:cNvSpPr/>
          <p:nvPr/>
        </p:nvSpPr>
        <p:spPr>
          <a:xfrm>
            <a:off x="0" y="149950"/>
            <a:ext cx="77724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MYTH: “If I have a heart on my </a:t>
            </a:r>
          </a:p>
          <a:p>
            <a:pPr algn="ct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license, </a:t>
            </a:r>
            <a:r>
              <a:rPr lang="en-US" sz="3600" b="1" spc="50" dirty="0" smtClean="0">
                <a:ln w="11430"/>
                <a:solidFill>
                  <a:srgbClr val="32428B"/>
                </a:solidFill>
                <a:effectLst>
                  <a:outerShdw blurRad="76200" dist="50800" dir="5400000" algn="tl" rotWithShape="0">
                    <a:srgbClr val="000000">
                      <a:alpha val="65000"/>
                    </a:srgbClr>
                  </a:outerShdw>
                </a:effectLst>
                <a:cs typeface="Times" pitchFamily="18" charset="0"/>
              </a:rPr>
              <a:t>I am giving consent to </a:t>
            </a:r>
          </a:p>
          <a:p>
            <a:pPr algn="ctr"/>
            <a:r>
              <a:rPr lang="en-US" sz="3600" b="1" spc="50" dirty="0" smtClean="0">
                <a:ln w="11430"/>
                <a:solidFill>
                  <a:srgbClr val="32428B"/>
                </a:solidFill>
                <a:effectLst>
                  <a:outerShdw blurRad="76200" dist="50800" dir="5400000" algn="tl" rotWithShape="0">
                    <a:srgbClr val="000000">
                      <a:alpha val="65000"/>
                    </a:srgbClr>
                  </a:outerShdw>
                </a:effectLst>
                <a:cs typeface="Times" pitchFamily="18" charset="0"/>
              </a:rPr>
              <a:t>become a d</a:t>
            </a: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eceased donor </a:t>
            </a:r>
          </a:p>
          <a:p>
            <a:pPr algn="ct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as well as a living donor.”</a:t>
            </a:r>
            <a:endParaRPr lang="en-US" sz="3600" b="1" cap="none" spc="50" dirty="0">
              <a:ln w="11430"/>
              <a:solidFill>
                <a:srgbClr val="32428B"/>
              </a:solidFill>
              <a:effectLst>
                <a:outerShdw blurRad="76200" dist="50800" dir="5400000" algn="tl" rotWithShape="0">
                  <a:srgbClr val="000000">
                    <a:alpha val="65000"/>
                  </a:srgbClr>
                </a:outerShdw>
              </a:effectLst>
            </a:endParaRPr>
          </a:p>
        </p:txBody>
      </p:sp>
      <p:sp>
        <p:nvSpPr>
          <p:cNvPr id="8" name="TextBox 7"/>
          <p:cNvSpPr txBox="1"/>
          <p:nvPr/>
        </p:nvSpPr>
        <p:spPr>
          <a:xfrm>
            <a:off x="928687" y="4800600"/>
            <a:ext cx="7162800" cy="1846659"/>
          </a:xfrm>
          <a:prstGeom prst="rect">
            <a:avLst/>
          </a:prstGeom>
          <a:noFill/>
        </p:spPr>
        <p:txBody>
          <a:bodyPr wrap="square" rtlCol="0">
            <a:spAutoFit/>
          </a:bodyPr>
          <a:lstStyle/>
          <a:p>
            <a:pPr algn="ctr"/>
            <a:r>
              <a:rPr lang="en-US" sz="3200" b="1" dirty="0" smtClean="0">
                <a:ln w="19050">
                  <a:solidFill>
                    <a:schemeClr val="tx1"/>
                  </a:solidFill>
                </a:ln>
                <a:solidFill>
                  <a:srgbClr val="92D050"/>
                </a:solidFill>
              </a:rPr>
              <a:t>FACT: The     on your license only means you consent to donation after death</a:t>
            </a:r>
            <a:endParaRPr lang="en-US" sz="1050" dirty="0">
              <a:solidFill>
                <a:srgbClr val="C00000"/>
              </a:solidFill>
              <a:latin typeface="Arial" pitchFamily="34" charset="0"/>
              <a:cs typeface="Arial" pitchFamily="34" charset="0"/>
            </a:endParaRPr>
          </a:p>
          <a:p>
            <a:endParaRPr lang="en-US" dirty="0"/>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9976" y="4891682"/>
            <a:ext cx="445384" cy="43981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kmccullough\AppData\Local\Microsoft\Windows\Temporary Internet Files\Content.IE5\T2X3GMT9\MP9003139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76400"/>
            <a:ext cx="3390900" cy="339656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0" y="304800"/>
            <a:ext cx="76962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MYTH: “I don’t want my family to have to pay for extra expenses.”</a:t>
            </a:r>
            <a:endParaRPr lang="en-US" sz="3600" b="1" cap="none" spc="50" dirty="0">
              <a:ln w="11430"/>
              <a:solidFill>
                <a:srgbClr val="32428B"/>
              </a:solidFill>
              <a:effectLst>
                <a:outerShdw blurRad="76200" dist="50800" dir="5400000" algn="tl" rotWithShape="0">
                  <a:srgbClr val="000000">
                    <a:alpha val="65000"/>
                  </a:srgbClr>
                </a:outerShdw>
              </a:effectLst>
            </a:endParaRPr>
          </a:p>
        </p:txBody>
      </p:sp>
      <p:sp>
        <p:nvSpPr>
          <p:cNvPr id="2" name="TextBox 1"/>
          <p:cNvSpPr txBox="1"/>
          <p:nvPr/>
        </p:nvSpPr>
        <p:spPr>
          <a:xfrm>
            <a:off x="838200" y="5149161"/>
            <a:ext cx="7543800" cy="1515800"/>
          </a:xfrm>
          <a:prstGeom prst="rect">
            <a:avLst/>
          </a:prstGeom>
          <a:noFill/>
        </p:spPr>
        <p:txBody>
          <a:bodyPr wrap="square" rtlCol="0">
            <a:spAutoFit/>
          </a:bodyPr>
          <a:lstStyle/>
          <a:p>
            <a:pPr algn="ctr"/>
            <a:r>
              <a:rPr lang="en-US" sz="3200" b="1" dirty="0">
                <a:ln w="19050">
                  <a:solidFill>
                    <a:schemeClr val="tx1"/>
                  </a:solidFill>
                </a:ln>
                <a:solidFill>
                  <a:srgbClr val="92D050"/>
                </a:solidFill>
              </a:rPr>
              <a:t>F</a:t>
            </a:r>
            <a:r>
              <a:rPr lang="en-US" sz="3200" b="1" dirty="0" smtClean="0">
                <a:ln w="19050">
                  <a:solidFill>
                    <a:schemeClr val="tx1"/>
                  </a:solidFill>
                </a:ln>
                <a:solidFill>
                  <a:srgbClr val="92D050"/>
                </a:solidFill>
              </a:rPr>
              <a:t>ACT: There is no cost to the donor’s family for organ or tissue donation</a:t>
            </a:r>
            <a:endParaRPr lang="en-US" sz="3200" b="1" dirty="0">
              <a:ln w="19050">
                <a:solidFill>
                  <a:schemeClr val="tx1"/>
                </a:solidFill>
              </a:ln>
              <a:solidFill>
                <a:srgbClr val="92D050"/>
              </a:solidFill>
            </a:endParaRPr>
          </a:p>
          <a:p>
            <a:pPr algn="ctr"/>
            <a:endParaRPr lang="en-US" sz="1050" dirty="0">
              <a:solidFill>
                <a:srgbClr val="C00000"/>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28474944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1371600" y="381000"/>
            <a:ext cx="1338263" cy="646113"/>
          </a:xfrm>
          <a:prstGeom prst="rect">
            <a:avLst/>
          </a:prstGeom>
          <a:noFill/>
          <a:ln w="9525">
            <a:noFill/>
            <a:miter lim="800000"/>
            <a:headEnd/>
            <a:tailEnd/>
          </a:ln>
        </p:spPr>
        <p:txBody>
          <a:bodyPr wrap="none">
            <a:spAutoFit/>
          </a:bodyPr>
          <a:lstStyle/>
          <a:p>
            <a:r>
              <a:rPr lang="en-US" sz="3600" dirty="0"/>
              <a:t>         </a:t>
            </a:r>
          </a:p>
        </p:txBody>
      </p:sp>
      <p:sp>
        <p:nvSpPr>
          <p:cNvPr id="67587" name="TextBox 6"/>
          <p:cNvSpPr txBox="1">
            <a:spLocks noChangeArrowheads="1"/>
          </p:cNvSpPr>
          <p:nvPr/>
        </p:nvSpPr>
        <p:spPr bwMode="auto">
          <a:xfrm>
            <a:off x="2286000" y="304800"/>
            <a:ext cx="4267200" cy="830263"/>
          </a:xfrm>
          <a:prstGeom prst="rect">
            <a:avLst/>
          </a:prstGeom>
          <a:noFill/>
          <a:ln w="9525">
            <a:noFill/>
            <a:miter lim="800000"/>
            <a:headEnd/>
            <a:tailEnd/>
          </a:ln>
        </p:spPr>
        <p:txBody>
          <a:bodyPr>
            <a:spAutoFit/>
          </a:bodyPr>
          <a:lstStyle/>
          <a:p>
            <a:r>
              <a:rPr lang="en-US" sz="4800" dirty="0"/>
              <a:t>         </a:t>
            </a:r>
          </a:p>
        </p:txBody>
      </p:sp>
      <p:sp>
        <p:nvSpPr>
          <p:cNvPr id="67588" name="Title 1"/>
          <p:cNvSpPr>
            <a:spLocks noGrp="1"/>
          </p:cNvSpPr>
          <p:nvPr>
            <p:ph type="title"/>
          </p:nvPr>
        </p:nvSpPr>
        <p:spPr/>
        <p:txBody>
          <a:bodyPr/>
          <a:lstStyle/>
          <a:p>
            <a:pPr algn="ctr"/>
            <a:r>
              <a:rPr lang="en-US" dirty="0" smtClean="0"/>
              <a:t> </a:t>
            </a:r>
            <a:endParaRPr lang="en-US" sz="3600" dirty="0" smtClean="0"/>
          </a:p>
        </p:txBody>
      </p:sp>
      <p:pic>
        <p:nvPicPr>
          <p:cNvPr id="12" name="Picture 8" descr="C:\Users\kmccullough\AppData\Local\Microsoft\Windows\Temporary Internet Files\Content.IE5\PF6W0TAL\MP9002893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5" y="1724025"/>
            <a:ext cx="5181600" cy="3316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466724" y="5105400"/>
            <a:ext cx="8229601" cy="1231106"/>
          </a:xfrm>
          <a:prstGeom prst="rect">
            <a:avLst/>
          </a:prstGeom>
          <a:noFill/>
          <a:ln w="9525">
            <a:solidFill>
              <a:srgbClr val="0070C0"/>
            </a:solidFill>
            <a:prstDash val="sysDot"/>
            <a:miter lim="800000"/>
            <a:headEnd/>
            <a:tailEnd/>
          </a:ln>
          <a:effectLst>
            <a:softEdge rad="31750"/>
          </a:effectLst>
        </p:spPr>
        <p:txBody>
          <a:bodyPr wrap="square" lIns="0" tIns="0" rIns="0" bIns="0" anchor="ctr">
            <a:spAutoFit/>
          </a:bodyPr>
          <a:lstStyle/>
          <a:p>
            <a:pPr algn="ctr"/>
            <a:r>
              <a:rPr lang="en-US" sz="3200" b="1" dirty="0" smtClean="0">
                <a:ln w="19050">
                  <a:solidFill>
                    <a:schemeClr val="tx1"/>
                  </a:solidFill>
                </a:ln>
                <a:solidFill>
                  <a:srgbClr val="92D050"/>
                </a:solidFill>
              </a:rPr>
              <a:t>FACT: All </a:t>
            </a:r>
            <a:r>
              <a:rPr lang="en-US" sz="3200" b="1" dirty="0">
                <a:ln w="19050">
                  <a:solidFill>
                    <a:schemeClr val="tx1"/>
                  </a:solidFill>
                </a:ln>
                <a:solidFill>
                  <a:srgbClr val="92D050"/>
                </a:solidFill>
              </a:rPr>
              <a:t>major religions around the world support or encourage </a:t>
            </a:r>
            <a:r>
              <a:rPr lang="en-US" sz="3200" b="1" dirty="0" smtClean="0">
                <a:ln w="19050">
                  <a:solidFill>
                    <a:schemeClr val="tx1"/>
                  </a:solidFill>
                </a:ln>
                <a:solidFill>
                  <a:srgbClr val="92D050"/>
                </a:solidFill>
              </a:rPr>
              <a:t>donation</a:t>
            </a:r>
            <a:endParaRPr lang="en-US" sz="3200" b="1" dirty="0">
              <a:ln w="19050">
                <a:solidFill>
                  <a:schemeClr val="tx1"/>
                </a:solidFill>
              </a:ln>
              <a:solidFill>
                <a:srgbClr val="92D050"/>
              </a:solidFill>
            </a:endParaRPr>
          </a:p>
          <a:p>
            <a:pPr algn="ctr"/>
            <a:endParaRPr lang="en-US" sz="1600" dirty="0">
              <a:solidFill>
                <a:srgbClr val="C00000"/>
              </a:solidFill>
              <a:latin typeface="Arial" pitchFamily="34" charset="0"/>
              <a:cs typeface="Arial" pitchFamily="34" charset="0"/>
            </a:endParaRPr>
          </a:p>
        </p:txBody>
      </p:sp>
      <p:sp>
        <p:nvSpPr>
          <p:cNvPr id="8" name="Rectangle 7"/>
          <p:cNvSpPr/>
          <p:nvPr/>
        </p:nvSpPr>
        <p:spPr>
          <a:xfrm>
            <a:off x="0" y="304800"/>
            <a:ext cx="83820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MYTH: “My religion doesn’t </a:t>
            </a:r>
          </a:p>
          <a:p>
            <a:pPr algn="ctr"/>
            <a:r>
              <a:rPr lang="en-US" sz="36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support organ and tissue donation.”</a:t>
            </a:r>
            <a:endParaRPr lang="en-US" sz="3600" b="1" cap="none" spc="50" dirty="0">
              <a:ln w="11430"/>
              <a:solidFill>
                <a:srgbClr val="32428B"/>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32236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1371600" y="381000"/>
            <a:ext cx="1338263" cy="646113"/>
          </a:xfrm>
          <a:prstGeom prst="rect">
            <a:avLst/>
          </a:prstGeom>
          <a:noFill/>
          <a:ln w="9525">
            <a:noFill/>
            <a:miter lim="800000"/>
            <a:headEnd/>
            <a:tailEnd/>
          </a:ln>
        </p:spPr>
        <p:txBody>
          <a:bodyPr wrap="none">
            <a:spAutoFit/>
          </a:bodyPr>
          <a:lstStyle/>
          <a:p>
            <a:r>
              <a:rPr lang="en-US" sz="3600" dirty="0"/>
              <a:t>         </a:t>
            </a:r>
          </a:p>
        </p:txBody>
      </p:sp>
      <p:sp>
        <p:nvSpPr>
          <p:cNvPr id="67587" name="TextBox 6"/>
          <p:cNvSpPr txBox="1">
            <a:spLocks noChangeArrowheads="1"/>
          </p:cNvSpPr>
          <p:nvPr/>
        </p:nvSpPr>
        <p:spPr bwMode="auto">
          <a:xfrm>
            <a:off x="2286000" y="304800"/>
            <a:ext cx="4267200" cy="830263"/>
          </a:xfrm>
          <a:prstGeom prst="rect">
            <a:avLst/>
          </a:prstGeom>
          <a:noFill/>
          <a:ln w="9525">
            <a:noFill/>
            <a:miter lim="800000"/>
            <a:headEnd/>
            <a:tailEnd/>
          </a:ln>
        </p:spPr>
        <p:txBody>
          <a:bodyPr>
            <a:spAutoFit/>
          </a:bodyPr>
          <a:lstStyle/>
          <a:p>
            <a:r>
              <a:rPr lang="en-US" sz="4800" dirty="0"/>
              <a:t>         </a:t>
            </a:r>
          </a:p>
        </p:txBody>
      </p:sp>
      <p:sp>
        <p:nvSpPr>
          <p:cNvPr id="67588" name="Title 1"/>
          <p:cNvSpPr>
            <a:spLocks noGrp="1"/>
          </p:cNvSpPr>
          <p:nvPr>
            <p:ph type="title"/>
          </p:nvPr>
        </p:nvSpPr>
        <p:spPr/>
        <p:txBody>
          <a:bodyPr/>
          <a:lstStyle/>
          <a:p>
            <a:pPr algn="ctr"/>
            <a:r>
              <a:rPr lang="en-US" dirty="0" smtClean="0"/>
              <a:t> </a:t>
            </a:r>
            <a:endParaRPr lang="en-US" sz="3600" dirty="0" smtClean="0"/>
          </a:p>
        </p:txBody>
      </p:sp>
      <p:sp>
        <p:nvSpPr>
          <p:cNvPr id="8" name="Rectangle 7"/>
          <p:cNvSpPr/>
          <p:nvPr/>
        </p:nvSpPr>
        <p:spPr>
          <a:xfrm>
            <a:off x="76200" y="276761"/>
            <a:ext cx="7772400"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MYTH: “I won’t be abl</a:t>
            </a:r>
            <a:r>
              <a:rPr lang="en-US" sz="4000" b="1" spc="50" dirty="0" smtClean="0">
                <a:ln w="11430"/>
                <a:solidFill>
                  <a:srgbClr val="32428B"/>
                </a:solidFill>
                <a:effectLst>
                  <a:outerShdw blurRad="76200" dist="50800" dir="5400000" algn="tl" rotWithShape="0">
                    <a:srgbClr val="000000">
                      <a:alpha val="65000"/>
                    </a:srgbClr>
                  </a:outerShdw>
                </a:effectLst>
                <a:cs typeface="Times" pitchFamily="18" charset="0"/>
              </a:rPr>
              <a:t>e to have an open casket funeral</a:t>
            </a:r>
            <a:r>
              <a:rPr lang="en-US" sz="4000" b="1" cap="none" spc="50" dirty="0" smtClean="0">
                <a:ln w="11430"/>
                <a:solidFill>
                  <a:srgbClr val="32428B"/>
                </a:solidFill>
                <a:effectLst>
                  <a:outerShdw blurRad="76200" dist="50800" dir="5400000" algn="tl" rotWithShape="0">
                    <a:srgbClr val="000000">
                      <a:alpha val="65000"/>
                    </a:srgbClr>
                  </a:outerShdw>
                </a:effectLst>
                <a:cs typeface="Times" pitchFamily="18" charset="0"/>
              </a:rPr>
              <a:t>.”</a:t>
            </a:r>
            <a:endParaRPr lang="en-US" sz="4000" b="1" cap="none" spc="50" dirty="0">
              <a:ln w="11430"/>
              <a:solidFill>
                <a:srgbClr val="32428B"/>
              </a:solidFill>
              <a:effectLst>
                <a:outerShdw blurRad="76200" dist="50800" dir="5400000" algn="tl" rotWithShape="0">
                  <a:srgbClr val="000000">
                    <a:alpha val="65000"/>
                  </a:srgbClr>
                </a:outerShdw>
              </a:effectLst>
            </a:endParaRPr>
          </a:p>
        </p:txBody>
      </p:sp>
      <p:sp>
        <p:nvSpPr>
          <p:cNvPr id="3" name="TextBox 2"/>
          <p:cNvSpPr txBox="1"/>
          <p:nvPr/>
        </p:nvSpPr>
        <p:spPr>
          <a:xfrm>
            <a:off x="4343400" y="1955252"/>
            <a:ext cx="4343400" cy="4408899"/>
          </a:xfrm>
          <a:prstGeom prst="rect">
            <a:avLst/>
          </a:prstGeom>
          <a:noFill/>
        </p:spPr>
        <p:txBody>
          <a:bodyPr wrap="square" rtlCol="0">
            <a:spAutoFit/>
          </a:bodyPr>
          <a:lstStyle/>
          <a:p>
            <a:pPr algn="ctr"/>
            <a:r>
              <a:rPr lang="en-US" sz="3600" b="1" dirty="0" smtClean="0">
                <a:ln w="19050">
                  <a:solidFill>
                    <a:schemeClr val="tx1"/>
                  </a:solidFill>
                </a:ln>
                <a:solidFill>
                  <a:schemeClr val="accent3">
                    <a:lumMod val="60000"/>
                    <a:lumOff val="40000"/>
                  </a:schemeClr>
                </a:solidFill>
              </a:rPr>
              <a:t>FACT: The body is treated with respect and dignity throughout the process, and will not look any different</a:t>
            </a:r>
          </a:p>
          <a:p>
            <a:pPr algn="ctr"/>
            <a:endParaRPr lang="en-US" sz="1050" dirty="0">
              <a:solidFill>
                <a:srgbClr val="C00000"/>
              </a:solidFill>
              <a:latin typeface="Arial" pitchFamily="34" charset="0"/>
              <a:cs typeface="Arial" pitchFamily="34" charset="0"/>
            </a:endParaRPr>
          </a:p>
          <a:p>
            <a:endParaRPr lang="en-US" dirty="0"/>
          </a:p>
        </p:txBody>
      </p:sp>
      <p:pic>
        <p:nvPicPr>
          <p:cNvPr id="3074" name="Picture 2" descr="http://cdn.dailyclipart.net/wp-content/uploads/medium/Flowe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32385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320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1371600" y="381000"/>
            <a:ext cx="1338263" cy="646113"/>
          </a:xfrm>
          <a:prstGeom prst="rect">
            <a:avLst/>
          </a:prstGeom>
          <a:noFill/>
          <a:ln w="9525">
            <a:noFill/>
            <a:miter lim="800000"/>
            <a:headEnd/>
            <a:tailEnd/>
          </a:ln>
        </p:spPr>
        <p:txBody>
          <a:bodyPr wrap="none">
            <a:spAutoFit/>
          </a:bodyPr>
          <a:lstStyle/>
          <a:p>
            <a:r>
              <a:rPr lang="en-US" sz="3600" dirty="0"/>
              <a:t>         </a:t>
            </a:r>
          </a:p>
        </p:txBody>
      </p:sp>
      <p:sp>
        <p:nvSpPr>
          <p:cNvPr id="69635" name="TextBox 6"/>
          <p:cNvSpPr txBox="1">
            <a:spLocks noChangeArrowheads="1"/>
          </p:cNvSpPr>
          <p:nvPr/>
        </p:nvSpPr>
        <p:spPr bwMode="auto">
          <a:xfrm>
            <a:off x="2286000" y="304800"/>
            <a:ext cx="4267200" cy="830263"/>
          </a:xfrm>
          <a:prstGeom prst="rect">
            <a:avLst/>
          </a:prstGeom>
          <a:noFill/>
          <a:ln w="9525">
            <a:noFill/>
            <a:miter lim="800000"/>
            <a:headEnd/>
            <a:tailEnd/>
          </a:ln>
        </p:spPr>
        <p:txBody>
          <a:bodyPr>
            <a:spAutoFit/>
          </a:bodyPr>
          <a:lstStyle/>
          <a:p>
            <a:r>
              <a:rPr lang="en-US" sz="4800" dirty="0"/>
              <a:t>         </a:t>
            </a:r>
          </a:p>
        </p:txBody>
      </p:sp>
      <p:pic>
        <p:nvPicPr>
          <p:cNvPr id="4099" name="Picture 3" descr="C:\Users\kmccullough\AppData\Local\Microsoft\Windows\Temporary Internet Files\Content.IE5\GSTXW32D\MP91022078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889" y="1371600"/>
            <a:ext cx="3385486" cy="3383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9636" name="Title 1"/>
          <p:cNvSpPr>
            <a:spLocks noGrp="1"/>
          </p:cNvSpPr>
          <p:nvPr>
            <p:ph type="title"/>
          </p:nvPr>
        </p:nvSpPr>
        <p:spPr/>
        <p:txBody>
          <a:bodyPr/>
          <a:lstStyle/>
          <a:p>
            <a:pPr algn="ctr"/>
            <a:r>
              <a:rPr lang="en-US" dirty="0" smtClean="0"/>
              <a:t> </a:t>
            </a:r>
            <a:endParaRPr lang="en-US" sz="3600" dirty="0" smtClean="0"/>
          </a:p>
        </p:txBody>
      </p:sp>
      <p:sp>
        <p:nvSpPr>
          <p:cNvPr id="6" name="TextBox 5"/>
          <p:cNvSpPr txBox="1">
            <a:spLocks noChangeArrowheads="1"/>
          </p:cNvSpPr>
          <p:nvPr/>
        </p:nvSpPr>
        <p:spPr bwMode="auto">
          <a:xfrm>
            <a:off x="381000" y="4648200"/>
            <a:ext cx="8382000" cy="1569660"/>
          </a:xfrm>
          <a:prstGeom prst="rect">
            <a:avLst/>
          </a:prstGeom>
          <a:noFill/>
          <a:ln w="28575">
            <a:noFill/>
            <a:miter lim="800000"/>
            <a:headEnd/>
            <a:tailEnd/>
          </a:ln>
          <a:scene3d>
            <a:camera prst="orthographicFront"/>
            <a:lightRig rig="threePt" dir="t"/>
          </a:scene3d>
          <a:sp3d>
            <a:bevelT prst="relaxedInset"/>
          </a:sp3d>
        </p:spPr>
        <p:txBody>
          <a:bodyPr wrap="square">
            <a:spAutoFit/>
          </a:bodyPr>
          <a:lstStyle/>
          <a:p>
            <a:pPr algn="ctr"/>
            <a:r>
              <a:rPr lang="en-US" sz="3200" b="1" dirty="0">
                <a:solidFill>
                  <a:schemeClr val="accent3">
                    <a:lumMod val="75000"/>
                  </a:schemeClr>
                </a:solidFill>
                <a:latin typeface="Calibri" panose="020F0502020204030204" pitchFamily="34" charset="0"/>
              </a:rPr>
              <a:t>Tell your family your decision so </a:t>
            </a:r>
            <a:r>
              <a:rPr lang="en-US" sz="3200" b="1" dirty="0" smtClean="0">
                <a:solidFill>
                  <a:schemeClr val="accent3">
                    <a:lumMod val="75000"/>
                  </a:schemeClr>
                </a:solidFill>
                <a:latin typeface="Calibri" panose="020F0502020204030204" pitchFamily="34" charset="0"/>
              </a:rPr>
              <a:t>they </a:t>
            </a:r>
          </a:p>
          <a:p>
            <a:pPr algn="ctr"/>
            <a:r>
              <a:rPr lang="en-US" sz="3200" b="1" dirty="0" smtClean="0">
                <a:solidFill>
                  <a:schemeClr val="accent3">
                    <a:lumMod val="75000"/>
                  </a:schemeClr>
                </a:solidFill>
                <a:latin typeface="Calibri" panose="020F0502020204030204" pitchFamily="34" charset="0"/>
              </a:rPr>
              <a:t>know your wishes (this is important even for those over age 18 who are registered!)</a:t>
            </a:r>
            <a:endParaRPr lang="en-US" sz="3200" b="1" dirty="0">
              <a:solidFill>
                <a:schemeClr val="accent3">
                  <a:lumMod val="75000"/>
                </a:schemeClr>
              </a:solidFill>
              <a:latin typeface="Calibri" panose="020F0502020204030204" pitchFamily="34" charset="0"/>
            </a:endParaRPr>
          </a:p>
        </p:txBody>
      </p:sp>
      <p:sp>
        <p:nvSpPr>
          <p:cNvPr id="8" name="TextBox 7"/>
          <p:cNvSpPr txBox="1">
            <a:spLocks noChangeArrowheads="1"/>
          </p:cNvSpPr>
          <p:nvPr/>
        </p:nvSpPr>
        <p:spPr bwMode="auto">
          <a:xfrm>
            <a:off x="457200" y="427177"/>
            <a:ext cx="6450966" cy="769441"/>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What if I’m not 18?</a:t>
            </a:r>
            <a:endParaRPr lang="en-US" sz="44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7"/>
          <p:cNvSpPr txBox="1">
            <a:spLocks noChangeArrowheads="1"/>
          </p:cNvSpPr>
          <p:nvPr/>
        </p:nvSpPr>
        <p:spPr bwMode="auto">
          <a:xfrm>
            <a:off x="38102" y="121384"/>
            <a:ext cx="7366318" cy="1631216"/>
          </a:xfrm>
          <a:prstGeom prst="rect">
            <a:avLst/>
          </a:prstGeom>
          <a:noFill/>
          <a:ln w="9525">
            <a:noFill/>
            <a:miter lim="800000"/>
            <a:headEnd/>
            <a:tailEnd/>
          </a:ln>
        </p:spPr>
        <p:txBody>
          <a:bodyPr wrap="square">
            <a:spAutoFit/>
            <a:scene3d>
              <a:camera prst="orthographicFront"/>
              <a:lightRig rig="threePt" dir="t"/>
            </a:scene3d>
            <a:sp3d extrusionH="57150">
              <a:bevelT w="38100" h="38100"/>
            </a:sp3d>
          </a:bodyPr>
          <a:lstStyle/>
          <a:p>
            <a:pPr algn="ctr"/>
            <a:r>
              <a:rPr lang="en-US" sz="10000" b="1" i="1"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Kunstler Script" panose="030304020206070D0D06" pitchFamily="66" charset="0"/>
              </a:rPr>
              <a:t>Aric Brill</a:t>
            </a:r>
            <a:endParaRPr lang="en-US" sz="10000" b="1" i="1" dirty="0">
              <a:solidFill>
                <a:schemeClr val="accent3">
                  <a:lumMod val="60000"/>
                  <a:lumOff val="40000"/>
                </a:schemeClr>
              </a:solidFill>
              <a:latin typeface="Kunstler Script" panose="030304020206070D0D06" pitchFamily="66"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678" y="1670763"/>
            <a:ext cx="3114676" cy="38933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100_1356"/>
          <p:cNvPicPr>
            <a:picLocks noChangeAspect="1" noChangeArrowheads="1"/>
          </p:cNvPicPr>
          <p:nvPr/>
        </p:nvPicPr>
        <p:blipFill>
          <a:blip r:embed="rId4" cstate="print">
            <a:extLst>
              <a:ext uri="{28A0092B-C50C-407E-A947-70E740481C1C}">
                <a14:useLocalDpi xmlns:a14="http://schemas.microsoft.com/office/drawing/2010/main" val="0"/>
              </a:ext>
            </a:extLst>
          </a:blip>
          <a:srcRect t="11555"/>
          <a:stretch>
            <a:fillRect/>
          </a:stretch>
        </p:blipFill>
        <p:spPr bwMode="auto">
          <a:xfrm rot="489520">
            <a:off x="5970150" y="1396361"/>
            <a:ext cx="2868539" cy="4507314"/>
          </a:xfrm>
          <a:prstGeom prst="rect">
            <a:avLst/>
          </a:prstGeom>
          <a:ln>
            <a:noFill/>
          </a:ln>
          <a:effectLst>
            <a:softEdge rad="112500"/>
          </a:effectLst>
          <a:extLst>
            <a:ext uri="{909E8E84-426E-40DD-AFC4-6F175D3DCCD1}">
              <a14:hiddenFill xmlns:a14="http://schemas.microsoft.com/office/drawing/2010/main">
                <a:solidFill>
                  <a:srgbClr val="000000">
                    <a:alpha val="85001"/>
                  </a:srgbClr>
                </a:solidFill>
              </a14:hiddenFill>
            </a:ext>
            <a:ext uri="{AF507438-7753-43E0-B8FC-AC1667EBCBE1}">
              <a14:hiddenEffects xmlns:a14="http://schemas.microsoft.com/office/drawing/2010/main">
                <a:effectLst>
                  <a:outerShdw dist="99190" dir="3011666" algn="ctr" rotWithShape="0">
                    <a:srgbClr val="02303D">
                      <a:alpha val="50000"/>
                    </a:srgbClr>
                  </a:outerShdw>
                </a:effectLst>
              </a14:hiddenEffects>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50000" t="24120" r="4146" b="34046"/>
          <a:stretch/>
        </p:blipFill>
        <p:spPr>
          <a:xfrm>
            <a:off x="2475198" y="3962400"/>
            <a:ext cx="1738312" cy="2114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6851" t="8287" r="19115"/>
          <a:stretch/>
        </p:blipFill>
        <p:spPr>
          <a:xfrm rot="21298444">
            <a:off x="4834874" y="1667639"/>
            <a:ext cx="1659930" cy="2741774"/>
          </a:xfrm>
          <a:prstGeom prst="rect">
            <a:avLst/>
          </a:prstGeom>
          <a:ln>
            <a:noFill/>
          </a:ln>
          <a:effectLst>
            <a:softEdge rad="112500"/>
          </a:effectLst>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t="5296" b="14089"/>
          <a:stretch/>
        </p:blipFill>
        <p:spPr>
          <a:xfrm>
            <a:off x="4667805" y="3962400"/>
            <a:ext cx="1826138" cy="2208196"/>
          </a:xfrm>
          <a:prstGeom prst="rect">
            <a:avLst/>
          </a:prstGeom>
          <a:ln>
            <a:noFill/>
          </a:ln>
          <a:effectLst>
            <a:softEdge rad="112500"/>
          </a:effectLst>
        </p:spPr>
      </p:pic>
    </p:spTree>
    <p:extLst>
      <p:ext uri="{BB962C8B-B14F-4D97-AF65-F5344CB8AC3E}">
        <p14:creationId xmlns:p14="http://schemas.microsoft.com/office/powerpoint/2010/main" val="1633204394"/>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p:cNvSpPr txBox="1">
            <a:spLocks noChangeArrowheads="1"/>
          </p:cNvSpPr>
          <p:nvPr/>
        </p:nvSpPr>
        <p:spPr bwMode="auto">
          <a:xfrm>
            <a:off x="1371600" y="381000"/>
            <a:ext cx="1338263" cy="646113"/>
          </a:xfrm>
          <a:prstGeom prst="rect">
            <a:avLst/>
          </a:prstGeom>
          <a:noFill/>
          <a:ln w="9525">
            <a:noFill/>
            <a:miter lim="800000"/>
            <a:headEnd/>
            <a:tailEnd/>
          </a:ln>
        </p:spPr>
        <p:txBody>
          <a:bodyPr wrap="none">
            <a:spAutoFit/>
          </a:bodyPr>
          <a:lstStyle/>
          <a:p>
            <a:r>
              <a:rPr lang="en-US" sz="3600" dirty="0"/>
              <a:t>         </a:t>
            </a:r>
          </a:p>
        </p:txBody>
      </p:sp>
      <p:sp>
        <p:nvSpPr>
          <p:cNvPr id="67588" name="Title 1"/>
          <p:cNvSpPr>
            <a:spLocks noGrp="1"/>
          </p:cNvSpPr>
          <p:nvPr>
            <p:ph type="title"/>
          </p:nvPr>
        </p:nvSpPr>
        <p:spPr/>
        <p:txBody>
          <a:bodyPr/>
          <a:lstStyle/>
          <a:p>
            <a:pPr algn="ctr"/>
            <a:r>
              <a:rPr lang="en-US" dirty="0" smtClean="0"/>
              <a:t> </a:t>
            </a:r>
            <a:endParaRPr lang="en-US" sz="3600" dirty="0" smtClean="0"/>
          </a:p>
        </p:txBody>
      </p:sp>
      <p:sp>
        <p:nvSpPr>
          <p:cNvPr id="9" name="TextBox 8"/>
          <p:cNvSpPr txBox="1"/>
          <p:nvPr/>
        </p:nvSpPr>
        <p:spPr>
          <a:xfrm>
            <a:off x="0" y="1968550"/>
            <a:ext cx="9144000"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lgn="ctr">
              <a:buFont typeface="Wingdings" pitchFamily="2" charset="2"/>
              <a:buChar char="ü"/>
            </a:pPr>
            <a:r>
              <a:rPr lang="en-US" sz="2800" b="1" dirty="0" smtClean="0">
                <a:solidFill>
                  <a:schemeClr val="accent3">
                    <a:lumMod val="75000"/>
                  </a:schemeClr>
                </a:solidFill>
                <a:latin typeface="Arial" pitchFamily="34" charset="0"/>
                <a:cs typeface="Arial" pitchFamily="34" charset="0"/>
              </a:rPr>
              <a:t>DMV office</a:t>
            </a:r>
          </a:p>
        </p:txBody>
      </p:sp>
      <p:sp>
        <p:nvSpPr>
          <p:cNvPr id="10" name="TextBox 9"/>
          <p:cNvSpPr txBox="1"/>
          <p:nvPr/>
        </p:nvSpPr>
        <p:spPr>
          <a:xfrm>
            <a:off x="0" y="2491770"/>
            <a:ext cx="9144000"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lgn="ctr">
              <a:buFont typeface="Wingdings" pitchFamily="2" charset="2"/>
              <a:buChar char="ü"/>
            </a:pPr>
            <a:r>
              <a:rPr lang="en-US" sz="2800" b="1" dirty="0" smtClean="0">
                <a:solidFill>
                  <a:schemeClr val="accent3">
                    <a:lumMod val="75000"/>
                  </a:schemeClr>
                </a:solidFill>
                <a:latin typeface="Arial" pitchFamily="34" charset="0"/>
                <a:cs typeface="Arial" pitchFamily="34" charset="0"/>
              </a:rPr>
              <a:t>www.DonateLifeNevada.org</a:t>
            </a:r>
          </a:p>
        </p:txBody>
      </p:sp>
      <p:sp>
        <p:nvSpPr>
          <p:cNvPr id="15" name="TextBox 14"/>
          <p:cNvSpPr txBox="1"/>
          <p:nvPr/>
        </p:nvSpPr>
        <p:spPr>
          <a:xfrm>
            <a:off x="0" y="3058180"/>
            <a:ext cx="9144000"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457200" indent="-457200" algn="ctr">
              <a:buFont typeface="Wingdings" pitchFamily="2" charset="2"/>
              <a:buChar char="ü"/>
            </a:pPr>
            <a:r>
              <a:rPr lang="en-US" sz="2800" b="1" dirty="0" smtClean="0">
                <a:solidFill>
                  <a:schemeClr val="accent3">
                    <a:lumMod val="75000"/>
                  </a:schemeClr>
                </a:solidFill>
                <a:latin typeface="Arial" pitchFamily="34" charset="0"/>
                <a:cs typeface="Arial" pitchFamily="34" charset="0"/>
              </a:rPr>
              <a:t>Facebook</a:t>
            </a:r>
          </a:p>
        </p:txBody>
      </p:sp>
      <p:sp>
        <p:nvSpPr>
          <p:cNvPr id="11" name="TextBox 10"/>
          <p:cNvSpPr txBox="1">
            <a:spLocks noChangeArrowheads="1"/>
          </p:cNvSpPr>
          <p:nvPr/>
        </p:nvSpPr>
        <p:spPr bwMode="auto">
          <a:xfrm>
            <a:off x="762000" y="334615"/>
            <a:ext cx="6019800" cy="138499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2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HOW TO REGISTER</a:t>
            </a:r>
          </a:p>
          <a:p>
            <a:pPr algn="ctr"/>
            <a:r>
              <a:rPr lang="en-US" sz="42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AS A DONOR</a:t>
            </a:r>
            <a:endParaRPr lang="en-US" sz="42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823" t="1" r="3765" b="45857"/>
          <a:stretch/>
        </p:blipFill>
        <p:spPr>
          <a:xfrm>
            <a:off x="2362200" y="3886200"/>
            <a:ext cx="4597816" cy="2119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8695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par>
                                <p:cTn id="18" presetID="5"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33601" y="609599"/>
            <a:ext cx="7099026" cy="15081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WHY TRANSPLANT </a:t>
            </a:r>
          </a:p>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IS NEEDED</a:t>
            </a:r>
            <a:endParaRPr lang="en-US" sz="46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
        <p:nvSpPr>
          <p:cNvPr id="9" name="Rectangle 8"/>
          <p:cNvSpPr>
            <a:spLocks noChangeArrowheads="1"/>
          </p:cNvSpPr>
          <p:nvPr/>
        </p:nvSpPr>
        <p:spPr bwMode="auto">
          <a:xfrm>
            <a:off x="152400" y="2304365"/>
            <a:ext cx="7147919" cy="646331"/>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a:buFont typeface="Wingdings 3" pitchFamily="18" charset="2"/>
              <a:buNone/>
            </a:pPr>
            <a:r>
              <a:rPr lang="en-US" sz="3600" b="1" dirty="0" smtClean="0">
                <a:solidFill>
                  <a:schemeClr val="tx1"/>
                </a:solidFill>
              </a:rPr>
              <a:t>The body’s organs or tissues can be:</a:t>
            </a:r>
            <a:endParaRPr lang="en-US" sz="3600" b="1" dirty="0">
              <a:solidFill>
                <a:schemeClr val="tx1"/>
              </a:solidFill>
            </a:endParaRPr>
          </a:p>
        </p:txBody>
      </p:sp>
      <p:sp>
        <p:nvSpPr>
          <p:cNvPr id="10" name="Rectangle 9"/>
          <p:cNvSpPr>
            <a:spLocks noChangeArrowheads="1"/>
          </p:cNvSpPr>
          <p:nvPr/>
        </p:nvSpPr>
        <p:spPr bwMode="auto">
          <a:xfrm>
            <a:off x="444774" y="5041611"/>
            <a:ext cx="8229600" cy="584775"/>
          </a:xfrm>
          <a:prstGeom prst="rect">
            <a:avLst/>
          </a:prstGeom>
          <a:solidFill>
            <a:srgbClr val="32428B"/>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3" pitchFamily="18" charset="2"/>
              <a:buNone/>
            </a:pPr>
            <a:r>
              <a:rPr lang="en-US" sz="3200" b="1" dirty="0" smtClean="0">
                <a:solidFill>
                  <a:schemeClr val="bg1"/>
                </a:solidFill>
              </a:rPr>
              <a:t>THEY MAY NEED TO BE REPLACED TO SURVIVE</a:t>
            </a:r>
            <a:endParaRPr lang="en-US" sz="3200" b="1" dirty="0">
              <a:solidFill>
                <a:schemeClr val="bg1"/>
              </a:solidFill>
            </a:endParaRPr>
          </a:p>
        </p:txBody>
      </p:sp>
      <p:sp>
        <p:nvSpPr>
          <p:cNvPr id="8" name="TextBox 7"/>
          <p:cNvSpPr txBox="1"/>
          <p:nvPr/>
        </p:nvSpPr>
        <p:spPr>
          <a:xfrm>
            <a:off x="207902" y="3124198"/>
            <a:ext cx="6629400"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buSzPct val="85000"/>
              <a:buFont typeface="Arial" pitchFamily="34" charset="0"/>
              <a:buChar char="•"/>
            </a:pPr>
            <a:r>
              <a:rPr lang="en-US" sz="3000" b="1" dirty="0" smtClean="0">
                <a:solidFill>
                  <a:schemeClr val="accent3">
                    <a:lumMod val="75000"/>
                  </a:schemeClr>
                </a:solidFill>
              </a:rPr>
              <a:t>Formed abnormally at birth</a:t>
            </a:r>
            <a:endParaRPr lang="en-US" sz="3000" b="1" dirty="0">
              <a:solidFill>
                <a:schemeClr val="accent3">
                  <a:lumMod val="75000"/>
                </a:schemeClr>
              </a:solidFill>
            </a:endParaRPr>
          </a:p>
        </p:txBody>
      </p:sp>
      <p:sp>
        <p:nvSpPr>
          <p:cNvPr id="11" name="TextBox 10"/>
          <p:cNvSpPr txBox="1"/>
          <p:nvPr/>
        </p:nvSpPr>
        <p:spPr>
          <a:xfrm>
            <a:off x="207902" y="3856849"/>
            <a:ext cx="8703345" cy="55399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marL="457200" indent="-457200">
              <a:buSzPct val="85000"/>
              <a:buFont typeface="Arial" pitchFamily="34" charset="0"/>
              <a:buChar char="•"/>
            </a:pPr>
            <a:r>
              <a:rPr lang="en-US" sz="3000" b="1" dirty="0" smtClean="0">
                <a:solidFill>
                  <a:schemeClr val="accent3">
                    <a:lumMod val="75000"/>
                  </a:schemeClr>
                </a:solidFill>
              </a:rPr>
              <a:t>Damaged as a result of accidental injury or disease</a:t>
            </a:r>
            <a:endParaRPr lang="en-US" sz="3000" b="1" dirty="0">
              <a:solidFill>
                <a:schemeClr val="accent3">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6" descr="http://tbn1.google.com/images?q=tbn:VmXZ8lh78Rwn8M:http://www.fabcats.org/breeders/infosheets/pkd/polycystic_kidney.jpg">
            <a:hlinkClick r:id="rId3"/>
          </p:cNvPr>
          <p:cNvPicPr>
            <a:picLocks noChangeAspect="1" noChangeArrowheads="1"/>
          </p:cNvPicPr>
          <p:nvPr/>
        </p:nvPicPr>
        <p:blipFill>
          <a:blip r:embed="rId4" cstate="print"/>
          <a:srcRect/>
          <a:stretch>
            <a:fillRect/>
          </a:stretch>
        </p:blipFill>
        <p:spPr bwMode="auto">
          <a:xfrm>
            <a:off x="545377" y="1923534"/>
            <a:ext cx="2414445" cy="2038865"/>
          </a:xfrm>
          <a:prstGeom prst="rect">
            <a:avLst/>
          </a:prstGeom>
          <a:noFill/>
          <a:ln w="19050">
            <a:solidFill>
              <a:schemeClr val="accent3">
                <a:lumMod val="75000"/>
              </a:schemeClr>
            </a:solidFill>
            <a:miter lim="800000"/>
            <a:headEnd/>
            <a:tailEnd/>
          </a:ln>
        </p:spPr>
      </p:pic>
      <p:pic>
        <p:nvPicPr>
          <p:cNvPr id="11" name="Picture 4" descr="http://bp0.blogger.com/_SRhgLM1fISQ/R0goTIA-S_I/AAAAAAAAAFw/Q2nfJRQdSq0/s320/smokers-lung-22312.jpg"/>
          <p:cNvPicPr>
            <a:picLocks noChangeAspect="1" noChangeArrowheads="1"/>
          </p:cNvPicPr>
          <p:nvPr/>
        </p:nvPicPr>
        <p:blipFill>
          <a:blip r:embed="rId5" cstate="print"/>
          <a:srcRect/>
          <a:stretch>
            <a:fillRect/>
          </a:stretch>
        </p:blipFill>
        <p:spPr bwMode="auto">
          <a:xfrm>
            <a:off x="3581400" y="1885434"/>
            <a:ext cx="2209800" cy="2209800"/>
          </a:xfrm>
          <a:prstGeom prst="rect">
            <a:avLst/>
          </a:prstGeom>
          <a:noFill/>
          <a:ln w="19050">
            <a:solidFill>
              <a:srgbClr val="32428B"/>
            </a:solidFill>
          </a:ln>
        </p:spPr>
      </p:pic>
      <p:pic>
        <p:nvPicPr>
          <p:cNvPr id="13" name="Picture 2" descr="Photo of healthy kidney"/>
          <p:cNvPicPr>
            <a:picLocks noChangeAspect="1" noChangeArrowheads="1"/>
          </p:cNvPicPr>
          <p:nvPr/>
        </p:nvPicPr>
        <p:blipFill>
          <a:blip r:embed="rId6" cstate="print"/>
          <a:srcRect/>
          <a:stretch>
            <a:fillRect/>
          </a:stretch>
        </p:blipFill>
        <p:spPr bwMode="auto">
          <a:xfrm>
            <a:off x="545377" y="3962399"/>
            <a:ext cx="2414445" cy="2133601"/>
          </a:xfrm>
          <a:prstGeom prst="rect">
            <a:avLst/>
          </a:prstGeom>
          <a:noFill/>
          <a:ln w="19050">
            <a:solidFill>
              <a:schemeClr val="accent3">
                <a:lumMod val="75000"/>
              </a:schemeClr>
            </a:solidFill>
          </a:ln>
        </p:spPr>
      </p:pic>
      <p:pic>
        <p:nvPicPr>
          <p:cNvPr id="14" name="Picture 4" descr="badheart"/>
          <p:cNvPicPr>
            <a:picLocks noChangeAspect="1" noChangeArrowheads="1"/>
          </p:cNvPicPr>
          <p:nvPr/>
        </p:nvPicPr>
        <p:blipFill>
          <a:blip r:embed="rId7" cstate="print"/>
          <a:srcRect/>
          <a:stretch>
            <a:fillRect/>
          </a:stretch>
        </p:blipFill>
        <p:spPr bwMode="auto">
          <a:xfrm>
            <a:off x="6360212" y="1885433"/>
            <a:ext cx="2202763" cy="2180453"/>
          </a:xfrm>
          <a:prstGeom prst="rect">
            <a:avLst/>
          </a:prstGeom>
          <a:noFill/>
          <a:ln w="19050">
            <a:solidFill>
              <a:schemeClr val="accent3">
                <a:lumMod val="75000"/>
              </a:schemeClr>
            </a:solidFill>
            <a:miter lim="800000"/>
            <a:headEnd/>
            <a:tailEnd/>
          </a:ln>
        </p:spPr>
      </p:pic>
      <p:sp>
        <p:nvSpPr>
          <p:cNvPr id="16" name="TextBox 15"/>
          <p:cNvSpPr txBox="1"/>
          <p:nvPr/>
        </p:nvSpPr>
        <p:spPr>
          <a:xfrm>
            <a:off x="304799" y="867220"/>
            <a:ext cx="2895600" cy="923330"/>
          </a:xfrm>
          <a:prstGeom prst="rect">
            <a:avLst/>
          </a:prstGeom>
          <a:noFill/>
        </p:spPr>
        <p:txBody>
          <a:bodyPr wrap="square" rtlCol="0">
            <a:spAutoFit/>
          </a:bodyPr>
          <a:lstStyle/>
          <a:p>
            <a:pPr algn="ctr"/>
            <a:r>
              <a:rPr lang="en-US" b="1" dirty="0" smtClean="0">
                <a:solidFill>
                  <a:schemeClr val="accent3">
                    <a:lumMod val="75000"/>
                  </a:schemeClr>
                </a:solidFill>
                <a:latin typeface="Arial" pitchFamily="34" charset="0"/>
                <a:ea typeface="Verdana" pitchFamily="34" charset="0"/>
                <a:cs typeface="Arial" pitchFamily="34" charset="0"/>
              </a:rPr>
              <a:t>Diseased Kidney</a:t>
            </a:r>
          </a:p>
          <a:p>
            <a:pPr algn="ctr"/>
            <a:r>
              <a:rPr lang="en-US" b="1" dirty="0" smtClean="0">
                <a:solidFill>
                  <a:schemeClr val="accent3">
                    <a:lumMod val="75000"/>
                  </a:schemeClr>
                </a:solidFill>
                <a:latin typeface="Arial" pitchFamily="34" charset="0"/>
                <a:ea typeface="Verdana" pitchFamily="34" charset="0"/>
                <a:cs typeface="Arial" pitchFamily="34" charset="0"/>
              </a:rPr>
              <a:t>vs.</a:t>
            </a:r>
          </a:p>
          <a:p>
            <a:pPr algn="ctr"/>
            <a:r>
              <a:rPr lang="en-US" b="1" dirty="0" smtClean="0">
                <a:solidFill>
                  <a:schemeClr val="accent3">
                    <a:lumMod val="75000"/>
                  </a:schemeClr>
                </a:solidFill>
                <a:latin typeface="Arial" pitchFamily="34" charset="0"/>
                <a:ea typeface="Verdana" pitchFamily="34" charset="0"/>
                <a:cs typeface="Arial" pitchFamily="34" charset="0"/>
              </a:rPr>
              <a:t>Normal Kidney</a:t>
            </a:r>
            <a:endParaRPr lang="en-US" b="1" dirty="0">
              <a:solidFill>
                <a:schemeClr val="accent3">
                  <a:lumMod val="75000"/>
                </a:schemeClr>
              </a:solidFill>
            </a:endParaRPr>
          </a:p>
        </p:txBody>
      </p:sp>
      <p:sp>
        <p:nvSpPr>
          <p:cNvPr id="18" name="Rectangle 17"/>
          <p:cNvSpPr/>
          <p:nvPr/>
        </p:nvSpPr>
        <p:spPr>
          <a:xfrm>
            <a:off x="3271837" y="867220"/>
            <a:ext cx="2819400" cy="923330"/>
          </a:xfrm>
          <a:prstGeom prst="rect">
            <a:avLst/>
          </a:prstGeom>
        </p:spPr>
        <p:txBody>
          <a:bodyPr wrap="square">
            <a:spAutoFit/>
          </a:bodyPr>
          <a:lstStyle/>
          <a:p>
            <a:pPr algn="ctr">
              <a:defRPr/>
            </a:pPr>
            <a:r>
              <a:rPr lang="en-US" b="1" dirty="0" smtClean="0">
                <a:solidFill>
                  <a:srgbClr val="32428B"/>
                </a:solidFill>
                <a:latin typeface="Arial" pitchFamily="34" charset="0"/>
                <a:ea typeface="Verdana" pitchFamily="34" charset="0"/>
                <a:cs typeface="Arial" pitchFamily="34" charset="0"/>
              </a:rPr>
              <a:t>Diseased Lung           vs.</a:t>
            </a:r>
          </a:p>
          <a:p>
            <a:pPr algn="ctr">
              <a:defRPr/>
            </a:pPr>
            <a:r>
              <a:rPr lang="en-US" b="1" dirty="0" smtClean="0">
                <a:solidFill>
                  <a:srgbClr val="32428B"/>
                </a:solidFill>
                <a:latin typeface="Arial" pitchFamily="34" charset="0"/>
                <a:ea typeface="Verdana" pitchFamily="34" charset="0"/>
                <a:cs typeface="Arial" pitchFamily="34" charset="0"/>
              </a:rPr>
              <a:t>Healthy Lung</a:t>
            </a:r>
            <a:endParaRPr lang="en-US" dirty="0">
              <a:solidFill>
                <a:srgbClr val="32428B"/>
              </a:solidFill>
            </a:endParaRPr>
          </a:p>
        </p:txBody>
      </p:sp>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0212" y="4062681"/>
            <a:ext cx="2202763" cy="2033319"/>
          </a:xfrm>
          <a:prstGeom prst="rect">
            <a:avLst/>
          </a:prstGeom>
          <a:noFill/>
          <a:ln w="19050">
            <a:solidFill>
              <a:schemeClr val="accent3">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4585" name="Picture 8" descr="http://tbn1.google.com/images?q=tbn:NnLZA_-AMDkhyM:http://library.thinkquest.org/05aug/00387/plaatjes/kanker/longkanker/gezondelongen.jpg">
            <a:hlinkClick r:id="rId9"/>
          </p:cNvPr>
          <p:cNvPicPr>
            <a:picLocks noChangeAspect="1" noChangeArrowheads="1"/>
          </p:cNvPicPr>
          <p:nvPr/>
        </p:nvPicPr>
        <p:blipFill>
          <a:blip r:embed="rId10" cstate="print"/>
          <a:srcRect/>
          <a:stretch>
            <a:fillRect/>
          </a:stretch>
        </p:blipFill>
        <p:spPr bwMode="auto">
          <a:xfrm>
            <a:off x="3581400" y="3954879"/>
            <a:ext cx="2209800" cy="2141121"/>
          </a:xfrm>
          <a:prstGeom prst="rect">
            <a:avLst/>
          </a:prstGeom>
          <a:noFill/>
          <a:ln w="19050">
            <a:solidFill>
              <a:srgbClr val="32428B"/>
            </a:solidFill>
            <a:miter lim="800000"/>
            <a:headEnd/>
            <a:tailEnd/>
          </a:ln>
        </p:spPr>
      </p:pic>
      <p:sp>
        <p:nvSpPr>
          <p:cNvPr id="15" name="Rectangle 14"/>
          <p:cNvSpPr/>
          <p:nvPr/>
        </p:nvSpPr>
        <p:spPr>
          <a:xfrm>
            <a:off x="6110287" y="876656"/>
            <a:ext cx="2819400" cy="923330"/>
          </a:xfrm>
          <a:prstGeom prst="rect">
            <a:avLst/>
          </a:prstGeom>
        </p:spPr>
        <p:txBody>
          <a:bodyPr wrap="square">
            <a:spAutoFit/>
          </a:bodyPr>
          <a:lstStyle/>
          <a:p>
            <a:pPr algn="ctr">
              <a:defRPr/>
            </a:pPr>
            <a:r>
              <a:rPr lang="en-US" b="1" dirty="0" smtClean="0">
                <a:solidFill>
                  <a:schemeClr val="accent3">
                    <a:lumMod val="75000"/>
                  </a:schemeClr>
                </a:solidFill>
                <a:latin typeface="Arial" pitchFamily="34" charset="0"/>
                <a:ea typeface="Verdana" pitchFamily="34" charset="0"/>
                <a:cs typeface="Arial" pitchFamily="34" charset="0"/>
              </a:rPr>
              <a:t>Diseased Heart           vs.</a:t>
            </a:r>
          </a:p>
          <a:p>
            <a:pPr algn="ctr">
              <a:defRPr/>
            </a:pPr>
            <a:r>
              <a:rPr lang="en-US" b="1" dirty="0" smtClean="0">
                <a:solidFill>
                  <a:schemeClr val="accent3">
                    <a:lumMod val="75000"/>
                  </a:schemeClr>
                </a:solidFill>
                <a:latin typeface="Arial" pitchFamily="34" charset="0"/>
                <a:ea typeface="Verdana" pitchFamily="34" charset="0"/>
                <a:cs typeface="Arial" pitchFamily="34" charset="0"/>
              </a:rPr>
              <a:t>Healthy Heart</a:t>
            </a:r>
            <a:endParaRPr lang="en-US" dirty="0">
              <a:solidFill>
                <a:schemeClr val="accent3">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89970533"/>
              </p:ext>
            </p:extLst>
          </p:nvPr>
        </p:nvGraphicFramePr>
        <p:xfrm>
          <a:off x="266700" y="2127847"/>
          <a:ext cx="3886200" cy="4044353"/>
        </p:xfrm>
        <a:graphic>
          <a:graphicData uri="http://schemas.openxmlformats.org/drawingml/2006/table">
            <a:tbl>
              <a:tblPr firstRow="1" bandRow="1">
                <a:tableStyleId>{D03447BB-5D67-496B-8E87-E561075AD55C}</a:tableStyleId>
              </a:tblPr>
              <a:tblGrid>
                <a:gridCol w="1981200"/>
                <a:gridCol w="1905000"/>
              </a:tblGrid>
              <a:tr h="447353">
                <a:tc>
                  <a:txBody>
                    <a:bodyPr/>
                    <a:lstStyle/>
                    <a:p>
                      <a:r>
                        <a:rPr lang="en-US" sz="2400" dirty="0" smtClean="0"/>
                        <a:t>Total</a:t>
                      </a:r>
                      <a:r>
                        <a:rPr lang="en-US" sz="2000" dirty="0" smtClean="0"/>
                        <a:t> </a:t>
                      </a:r>
                      <a:endParaRPr lang="en-US" sz="2000" b="1" dirty="0">
                        <a:solidFill>
                          <a:srgbClr val="C00000"/>
                        </a:solidFill>
                      </a:endParaRPr>
                    </a:p>
                  </a:txBody>
                  <a:tcPr anchor="ctr"/>
                </a:tc>
                <a:tc>
                  <a:txBody>
                    <a:bodyPr/>
                    <a:lstStyle/>
                    <a:p>
                      <a:pPr algn="ctr"/>
                      <a:r>
                        <a:rPr lang="en-US" sz="2400" dirty="0" smtClean="0"/>
                        <a:t>123,207</a:t>
                      </a:r>
                      <a:endParaRPr lang="en-US" sz="2400" b="1" dirty="0" smtClean="0">
                        <a:solidFill>
                          <a:schemeClr val="bg1"/>
                        </a:solidFill>
                      </a:endParaRPr>
                    </a:p>
                  </a:txBody>
                  <a:tcPr anchor="ctr"/>
                </a:tc>
              </a:tr>
              <a:tr h="444959">
                <a:tc>
                  <a:txBody>
                    <a:bodyPr/>
                    <a:lstStyle/>
                    <a:p>
                      <a:r>
                        <a:rPr lang="en-US" sz="2000" dirty="0" smtClean="0"/>
                        <a:t>Kidney</a:t>
                      </a:r>
                      <a:endParaRPr lang="en-US" sz="2000" b="1" dirty="0"/>
                    </a:p>
                  </a:txBody>
                  <a:tcPr anchor="ctr"/>
                </a:tc>
                <a:tc>
                  <a:txBody>
                    <a:bodyPr/>
                    <a:lstStyle/>
                    <a:p>
                      <a:pPr algn="ctr"/>
                      <a:r>
                        <a:rPr lang="en-US" sz="2000" baseline="0" dirty="0" smtClean="0"/>
                        <a:t> </a:t>
                      </a:r>
                      <a:r>
                        <a:rPr lang="en-US" sz="2000" dirty="0" smtClean="0"/>
                        <a:t>101,033</a:t>
                      </a:r>
                      <a:endParaRPr lang="en-US" sz="2000" b="1" dirty="0"/>
                    </a:p>
                  </a:txBody>
                  <a:tcPr anchor="ctr"/>
                </a:tc>
              </a:tr>
              <a:tr h="444959">
                <a:tc>
                  <a:txBody>
                    <a:bodyPr/>
                    <a:lstStyle/>
                    <a:p>
                      <a:r>
                        <a:rPr lang="en-US" sz="2000" dirty="0" smtClean="0"/>
                        <a:t>Liver</a:t>
                      </a:r>
                      <a:endParaRPr lang="en-US" sz="2000" b="1" dirty="0"/>
                    </a:p>
                  </a:txBody>
                  <a:tcPr anchor="ctr"/>
                </a:tc>
                <a:tc>
                  <a:txBody>
                    <a:bodyPr/>
                    <a:lstStyle/>
                    <a:p>
                      <a:pPr algn="ctr"/>
                      <a:r>
                        <a:rPr lang="en-US" sz="2000" dirty="0" smtClean="0"/>
                        <a:t>15,754</a:t>
                      </a:r>
                      <a:endParaRPr lang="en-US" sz="2000" b="1" dirty="0"/>
                    </a:p>
                  </a:txBody>
                  <a:tcPr anchor="ctr"/>
                </a:tc>
              </a:tr>
              <a:tr h="444959">
                <a:tc>
                  <a:txBody>
                    <a:bodyPr/>
                    <a:lstStyle/>
                    <a:p>
                      <a:r>
                        <a:rPr lang="en-US" sz="2000" dirty="0" smtClean="0"/>
                        <a:t>Heart</a:t>
                      </a:r>
                      <a:endParaRPr lang="en-US" sz="2000" b="1" dirty="0"/>
                    </a:p>
                  </a:txBody>
                  <a:tcPr anchor="ctr"/>
                </a:tc>
                <a:tc>
                  <a:txBody>
                    <a:bodyPr/>
                    <a:lstStyle/>
                    <a:p>
                      <a:pPr algn="ctr"/>
                      <a:r>
                        <a:rPr lang="en-US" sz="2000" dirty="0" smtClean="0"/>
                        <a:t>4,009</a:t>
                      </a:r>
                      <a:endParaRPr lang="en-US" sz="2000" b="1" dirty="0"/>
                    </a:p>
                  </a:txBody>
                  <a:tcPr anchor="ctr"/>
                </a:tc>
              </a:tr>
              <a:tr h="444959">
                <a:tc>
                  <a:txBody>
                    <a:bodyPr/>
                    <a:lstStyle/>
                    <a:p>
                      <a:r>
                        <a:rPr lang="en-US" sz="2000" dirty="0" smtClean="0"/>
                        <a:t>Kidney/Pancreas</a:t>
                      </a:r>
                      <a:endParaRPr lang="en-US" sz="2000" b="1" dirty="0"/>
                    </a:p>
                  </a:txBody>
                  <a:tcPr anchor="ctr"/>
                </a:tc>
                <a:tc>
                  <a:txBody>
                    <a:bodyPr/>
                    <a:lstStyle/>
                    <a:p>
                      <a:pPr algn="ctr"/>
                      <a:r>
                        <a:rPr lang="en-US" sz="2000" dirty="0" smtClean="0"/>
                        <a:t>2,055</a:t>
                      </a:r>
                      <a:endParaRPr lang="en-US" sz="2000" b="1" dirty="0"/>
                    </a:p>
                  </a:txBody>
                  <a:tcPr anchor="ctr"/>
                </a:tc>
              </a:tr>
              <a:tr h="444959">
                <a:tc>
                  <a:txBody>
                    <a:bodyPr/>
                    <a:lstStyle/>
                    <a:p>
                      <a:r>
                        <a:rPr lang="en-US" sz="2000" dirty="0" smtClean="0"/>
                        <a:t>Lung</a:t>
                      </a:r>
                      <a:endParaRPr lang="en-US" sz="2000" b="1" dirty="0"/>
                    </a:p>
                  </a:txBody>
                  <a:tcPr anchor="ctr"/>
                </a:tc>
                <a:tc>
                  <a:txBody>
                    <a:bodyPr/>
                    <a:lstStyle/>
                    <a:p>
                      <a:pPr algn="ctr"/>
                      <a:r>
                        <a:rPr lang="en-US" sz="2000" dirty="0" smtClean="0"/>
                        <a:t>1,602</a:t>
                      </a:r>
                      <a:endParaRPr lang="en-US" sz="2000" b="1" dirty="0"/>
                    </a:p>
                  </a:txBody>
                  <a:tcPr anchor="ctr"/>
                </a:tc>
              </a:tr>
              <a:tr h="444959">
                <a:tc>
                  <a:txBody>
                    <a:bodyPr/>
                    <a:lstStyle/>
                    <a:p>
                      <a:r>
                        <a:rPr lang="en-US" sz="2000" dirty="0" smtClean="0"/>
                        <a:t>Pancreas</a:t>
                      </a:r>
                      <a:endParaRPr lang="en-US" sz="2000" b="1" dirty="0"/>
                    </a:p>
                  </a:txBody>
                  <a:tcPr anchor="ctr"/>
                </a:tc>
                <a:tc>
                  <a:txBody>
                    <a:bodyPr/>
                    <a:lstStyle/>
                    <a:p>
                      <a:pPr algn="ctr"/>
                      <a:r>
                        <a:rPr lang="en-US" sz="2000" dirty="0" smtClean="0"/>
                        <a:t>1,189</a:t>
                      </a:r>
                      <a:endParaRPr lang="en-US" sz="2000" b="1" dirty="0"/>
                    </a:p>
                  </a:txBody>
                  <a:tcPr anchor="ctr"/>
                </a:tc>
              </a:tr>
              <a:tr h="444959">
                <a:tc>
                  <a:txBody>
                    <a:bodyPr/>
                    <a:lstStyle/>
                    <a:p>
                      <a:r>
                        <a:rPr lang="en-US" sz="2000" dirty="0" smtClean="0"/>
                        <a:t>Small Intestine</a:t>
                      </a:r>
                      <a:endParaRPr lang="en-US" sz="2000" b="1" dirty="0"/>
                    </a:p>
                  </a:txBody>
                  <a:tcPr anchor="ctr"/>
                </a:tc>
                <a:tc>
                  <a:txBody>
                    <a:bodyPr/>
                    <a:lstStyle/>
                    <a:p>
                      <a:pPr algn="ctr"/>
                      <a:r>
                        <a:rPr lang="en-US" sz="2000" dirty="0" smtClean="0"/>
                        <a:t>264</a:t>
                      </a:r>
                      <a:endParaRPr lang="en-US" sz="2000" b="1" dirty="0"/>
                    </a:p>
                  </a:txBody>
                  <a:tcPr anchor="ctr"/>
                </a:tc>
              </a:tr>
              <a:tr h="472440">
                <a:tc>
                  <a:txBody>
                    <a:bodyPr/>
                    <a:lstStyle/>
                    <a:p>
                      <a:r>
                        <a:rPr lang="en-US" sz="2000" dirty="0" smtClean="0"/>
                        <a:t>Heart/Lung</a:t>
                      </a:r>
                      <a:endParaRPr lang="en-US" sz="2000" b="1" dirty="0"/>
                    </a:p>
                  </a:txBody>
                  <a:tcPr anchor="ctr"/>
                </a:tc>
                <a:tc>
                  <a:txBody>
                    <a:bodyPr/>
                    <a:lstStyle/>
                    <a:p>
                      <a:pPr algn="ctr"/>
                      <a:r>
                        <a:rPr lang="en-US" sz="2000" dirty="0" smtClean="0"/>
                        <a:t>52</a:t>
                      </a:r>
                      <a:endParaRPr lang="en-US" sz="2000" b="1" dirty="0"/>
                    </a:p>
                  </a:txBody>
                  <a:tcPr anchor="ctr"/>
                </a:tc>
              </a:tr>
            </a:tbl>
          </a:graphicData>
        </a:graphic>
      </p:graphicFrame>
      <p:sp>
        <p:nvSpPr>
          <p:cNvPr id="8" name="Rectangle 7"/>
          <p:cNvSpPr/>
          <p:nvPr/>
        </p:nvSpPr>
        <p:spPr>
          <a:xfrm>
            <a:off x="5486400" y="2438400"/>
            <a:ext cx="3276600" cy="1831271"/>
          </a:xfrm>
          <a:prstGeom prst="rect">
            <a:avLst/>
          </a:prstGeom>
          <a:solidFill>
            <a:schemeClr val="accent1">
              <a:lumMod val="60000"/>
              <a:lumOff val="40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wrap="square">
            <a:spAutoFit/>
          </a:bodyPr>
          <a:lstStyle/>
          <a:p>
            <a:pPr lvl="1" algn="ctr"/>
            <a:r>
              <a:rPr lang="en-US" sz="3200" b="1" i="1" dirty="0" smtClean="0">
                <a:solidFill>
                  <a:srgbClr val="32428B"/>
                </a:solidFill>
                <a:latin typeface="Calibri" pitchFamily="34" charset="0"/>
                <a:cs typeface="Calibri" pitchFamily="34" charset="0"/>
              </a:rPr>
              <a:t>570</a:t>
            </a:r>
            <a:r>
              <a:rPr lang="en-US" sz="2800" b="1" dirty="0" smtClean="0">
                <a:solidFill>
                  <a:schemeClr val="tx1"/>
                </a:solidFill>
                <a:latin typeface="Calibri" pitchFamily="34" charset="0"/>
                <a:cs typeface="Calibri" pitchFamily="34" charset="0"/>
              </a:rPr>
              <a:t> Nevadans need an organ transplant</a:t>
            </a:r>
          </a:p>
          <a:p>
            <a:pPr lvl="1" algn="ctr"/>
            <a:endParaRPr lang="en-US" sz="500" b="1" dirty="0" smtClean="0">
              <a:solidFill>
                <a:schemeClr val="tx1"/>
              </a:solidFill>
              <a:latin typeface="Calibri" pitchFamily="34" charset="0"/>
              <a:cs typeface="Calibri" pitchFamily="34" charset="0"/>
            </a:endParaRPr>
          </a:p>
          <a:p>
            <a:pPr lvl="1" algn="ctr"/>
            <a:r>
              <a:rPr lang="en-US" sz="2000" b="1" dirty="0" smtClean="0">
                <a:solidFill>
                  <a:schemeClr val="tx1"/>
                </a:solidFill>
                <a:latin typeface="Calibri" pitchFamily="34" charset="0"/>
                <a:cs typeface="Calibri" pitchFamily="34" charset="0"/>
              </a:rPr>
              <a:t>(As of 7/1/14)</a:t>
            </a:r>
            <a:endParaRPr lang="en-US" sz="2000" b="1" dirty="0">
              <a:solidFill>
                <a:schemeClr val="tx1"/>
              </a:solidFill>
              <a:latin typeface="Calibri" pitchFamily="34" charset="0"/>
              <a:cs typeface="Calibri" pitchFamily="34" charset="0"/>
            </a:endParaRPr>
          </a:p>
        </p:txBody>
      </p:sp>
      <p:sp>
        <p:nvSpPr>
          <p:cNvPr id="9" name="TextBox 8"/>
          <p:cNvSpPr txBox="1"/>
          <p:nvPr/>
        </p:nvSpPr>
        <p:spPr>
          <a:xfrm>
            <a:off x="4495800" y="5105400"/>
            <a:ext cx="4648200" cy="646331"/>
          </a:xfrm>
          <a:prstGeom prst="rect">
            <a:avLst/>
          </a:prstGeom>
          <a:noFill/>
        </p:spPr>
        <p:txBody>
          <a:bodyPr wrap="square" rtlCol="0">
            <a:spAutoFit/>
          </a:bodyPr>
          <a:lstStyle/>
          <a:p>
            <a:pPr algn="ctr"/>
            <a:r>
              <a:rPr lang="en-US" b="1" dirty="0" smtClean="0"/>
              <a:t>Based on data from </a:t>
            </a:r>
            <a:r>
              <a:rPr lang="en-US" b="1" i="1" u="sng" dirty="0" smtClean="0"/>
              <a:t>Organ Procurement &amp; </a:t>
            </a:r>
            <a:r>
              <a:rPr lang="en-US" b="1" i="1" u="sng" dirty="0"/>
              <a:t>T</a:t>
            </a:r>
            <a:r>
              <a:rPr lang="en-US" b="1" i="1" u="sng" dirty="0" smtClean="0"/>
              <a:t>ransplantation Network</a:t>
            </a:r>
            <a:endParaRPr lang="en-US" b="1" dirty="0"/>
          </a:p>
        </p:txBody>
      </p:sp>
      <p:sp>
        <p:nvSpPr>
          <p:cNvPr id="4" name="TextBox 3"/>
          <p:cNvSpPr txBox="1"/>
          <p:nvPr/>
        </p:nvSpPr>
        <p:spPr>
          <a:xfrm>
            <a:off x="4902422" y="5751731"/>
            <a:ext cx="3631978" cy="369332"/>
          </a:xfrm>
          <a:prstGeom prst="rect">
            <a:avLst/>
          </a:prstGeom>
          <a:noFill/>
        </p:spPr>
        <p:txBody>
          <a:bodyPr wrap="square" rtlCol="0">
            <a:spAutoFit/>
          </a:bodyPr>
          <a:lstStyle/>
          <a:p>
            <a:r>
              <a:rPr lang="en-US" b="1" dirty="0" smtClean="0">
                <a:solidFill>
                  <a:srgbClr val="32428B"/>
                </a:solidFill>
              </a:rPr>
              <a:t>http://optn.transplant.hrsa.gov/</a:t>
            </a:r>
            <a:endParaRPr lang="en-US" b="1" dirty="0">
              <a:solidFill>
                <a:srgbClr val="32428B"/>
              </a:solidFill>
            </a:endParaRPr>
          </a:p>
        </p:txBody>
      </p:sp>
      <p:sp>
        <p:nvSpPr>
          <p:cNvPr id="23" name="TextBox 22"/>
          <p:cNvSpPr txBox="1">
            <a:spLocks noChangeArrowheads="1"/>
          </p:cNvSpPr>
          <p:nvPr/>
        </p:nvSpPr>
        <p:spPr bwMode="auto">
          <a:xfrm>
            <a:off x="76200" y="304800"/>
            <a:ext cx="7239000" cy="15081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NATIONAL </a:t>
            </a:r>
          </a:p>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WAITING LIST</a:t>
            </a:r>
            <a:endParaRPr lang="en-US" sz="46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pic>
        <p:nvPicPr>
          <p:cNvPr id="1026" name="Picture 2" descr="http://blogprovidentira.files.wordpress.com/2011/07/flag-map-of-nevad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333625"/>
            <a:ext cx="1704440" cy="2496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3"/>
          <p:cNvSpPr txBox="1">
            <a:spLocks noChangeArrowheads="1"/>
          </p:cNvSpPr>
          <p:nvPr/>
        </p:nvSpPr>
        <p:spPr bwMode="auto">
          <a:xfrm>
            <a:off x="4572000" y="2590800"/>
            <a:ext cx="184150" cy="369888"/>
          </a:xfrm>
          <a:prstGeom prst="rect">
            <a:avLst/>
          </a:prstGeom>
          <a:noFill/>
          <a:ln w="9525">
            <a:noFill/>
            <a:miter lim="800000"/>
            <a:headEnd/>
            <a:tailEnd/>
          </a:ln>
        </p:spPr>
        <p:txBody>
          <a:bodyPr wrap="none">
            <a:spAutoFit/>
          </a:bodyPr>
          <a:lstStyle/>
          <a:p>
            <a:endParaRPr lang="en-US" dirty="0"/>
          </a:p>
        </p:txBody>
      </p:sp>
      <p:sp>
        <p:nvSpPr>
          <p:cNvPr id="30723" name="Rectangle 8"/>
          <p:cNvSpPr>
            <a:spLocks noChangeArrowheads="1"/>
          </p:cNvSpPr>
          <p:nvPr/>
        </p:nvSpPr>
        <p:spPr bwMode="auto">
          <a:xfrm>
            <a:off x="1143000" y="2514600"/>
            <a:ext cx="4572000" cy="369888"/>
          </a:xfrm>
          <a:prstGeom prst="rect">
            <a:avLst/>
          </a:prstGeom>
          <a:noFill/>
          <a:ln w="9525">
            <a:noFill/>
            <a:miter lim="800000"/>
            <a:headEnd/>
            <a:tailEnd/>
          </a:ln>
        </p:spPr>
        <p:txBody>
          <a:bodyPr>
            <a:spAutoFit/>
          </a:bodyPr>
          <a:lstStyle/>
          <a:p>
            <a:r>
              <a:rPr lang="en-US" dirty="0"/>
              <a:t> </a:t>
            </a:r>
          </a:p>
        </p:txBody>
      </p:sp>
      <p:pic>
        <p:nvPicPr>
          <p:cNvPr id="3072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981200"/>
            <a:ext cx="9144000" cy="48768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1066800" y="2819400"/>
            <a:ext cx="2209800" cy="369332"/>
          </a:xfrm>
          <a:prstGeom prst="rect">
            <a:avLst/>
          </a:prstGeom>
          <a:noFill/>
        </p:spPr>
        <p:txBody>
          <a:bodyPr wrap="square" rtlCol="0">
            <a:spAutoFit/>
          </a:bodyPr>
          <a:lstStyle/>
          <a:p>
            <a:endParaRPr lang="en-US" dirty="0"/>
          </a:p>
        </p:txBody>
      </p:sp>
      <p:sp>
        <p:nvSpPr>
          <p:cNvPr id="2" name="TextBox 1"/>
          <p:cNvSpPr txBox="1"/>
          <p:nvPr/>
        </p:nvSpPr>
        <p:spPr>
          <a:xfrm>
            <a:off x="609600" y="3911025"/>
            <a:ext cx="8001000" cy="76944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400" b="1" i="1" dirty="0" smtClean="0">
                <a:solidFill>
                  <a:srgbClr val="32428B"/>
                </a:solidFill>
              </a:rPr>
              <a:t>18</a:t>
            </a:r>
            <a:r>
              <a:rPr lang="en-US" sz="3600" b="1" dirty="0" smtClean="0"/>
              <a:t> Americans die every day waiting</a:t>
            </a:r>
            <a:endParaRPr lang="en-US" sz="3600" b="1" dirty="0"/>
          </a:p>
        </p:txBody>
      </p:sp>
      <p:sp>
        <p:nvSpPr>
          <p:cNvPr id="3" name="Rectangle 2"/>
          <p:cNvSpPr/>
          <p:nvPr/>
        </p:nvSpPr>
        <p:spPr>
          <a:xfrm>
            <a:off x="154492" y="685800"/>
            <a:ext cx="8892178" cy="113877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400" b="1" cap="none" spc="50" dirty="0" smtClean="0">
                <a:ln w="11430"/>
                <a:solidFill>
                  <a:schemeClr val="accent3">
                    <a:lumMod val="75000"/>
                  </a:schemeClr>
                </a:solidFill>
                <a:effectLst>
                  <a:outerShdw blurRad="76200" dist="50800" dir="5400000" algn="tl" rotWithShape="0">
                    <a:srgbClr val="000000">
                      <a:alpha val="65000"/>
                    </a:srgbClr>
                  </a:outerShdw>
                </a:effectLst>
              </a:rPr>
              <a:t>What does 123,000 look like?</a:t>
            </a:r>
          </a:p>
          <a:p>
            <a:pPr algn="ctr"/>
            <a:r>
              <a:rPr lang="en-US" sz="3400" b="1" spc="50" dirty="0" smtClean="0">
                <a:ln w="11430"/>
                <a:solidFill>
                  <a:schemeClr val="accent3">
                    <a:lumMod val="75000"/>
                  </a:schemeClr>
                </a:solidFill>
                <a:effectLst>
                  <a:outerShdw blurRad="76200" dist="50800" dir="5400000" algn="tl" rotWithShape="0">
                    <a:srgbClr val="000000">
                      <a:alpha val="65000"/>
                    </a:srgbClr>
                  </a:outerShdw>
                </a:effectLst>
              </a:rPr>
              <a:t>Michigan Stadium holds close to 110,000</a:t>
            </a:r>
            <a:endParaRPr lang="en-US" sz="3400" b="1" cap="none" spc="50" dirty="0">
              <a:ln w="11430"/>
              <a:solidFill>
                <a:schemeClr val="accent3">
                  <a:lumMod val="75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792553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304800"/>
            <a:ext cx="312906" cy="646331"/>
          </a:xfrm>
          <a:prstGeom prst="rect">
            <a:avLst/>
          </a:prstGeom>
          <a:noFill/>
        </p:spPr>
        <p:txBody>
          <a:bodyPr wrap="none">
            <a:spAutoFit/>
          </a:bodyPr>
          <a:lstStyle/>
          <a:p>
            <a:pPr>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mn-cs"/>
              </a:rPr>
              <a:t> </a:t>
            </a:r>
          </a:p>
        </p:txBody>
      </p:sp>
      <p:pic>
        <p:nvPicPr>
          <p:cNvPr id="36882" name="Picture 4" descr="http://images.google.com/images?q=tbn:bRArWuqmt2QaiM:i98.photobucket.com/albums/l259/WeR1Family/intestine.gif" hidden="1"/>
          <p:cNvPicPr>
            <a:picLocks noChangeAspect="1" noChangeArrowheads="1"/>
          </p:cNvPicPr>
          <p:nvPr/>
        </p:nvPicPr>
        <p:blipFill>
          <a:blip r:embed="rId3" cstate="print"/>
          <a:srcRect/>
          <a:stretch>
            <a:fillRect/>
          </a:stretch>
        </p:blipFill>
        <p:spPr bwMode="auto">
          <a:xfrm>
            <a:off x="4724400" y="4800600"/>
            <a:ext cx="1600200" cy="1600200"/>
          </a:xfrm>
          <a:prstGeom prst="rect">
            <a:avLst/>
          </a:prstGeom>
          <a:noFill/>
          <a:ln w="9525">
            <a:noFill/>
            <a:miter lim="800000"/>
            <a:headEnd/>
            <a:tailEnd/>
          </a:ln>
        </p:spPr>
      </p:pic>
      <p:sp>
        <p:nvSpPr>
          <p:cNvPr id="17" name="TextBox 16"/>
          <p:cNvSpPr txBox="1">
            <a:spLocks noChangeArrowheads="1"/>
          </p:cNvSpPr>
          <p:nvPr/>
        </p:nvSpPr>
        <p:spPr bwMode="auto">
          <a:xfrm>
            <a:off x="685800" y="762000"/>
            <a:ext cx="7772400" cy="861774"/>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 </a:t>
            </a:r>
            <a:r>
              <a:rPr lang="en-US" sz="5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A DONOR’S IMPACT</a:t>
            </a:r>
          </a:p>
        </p:txBody>
      </p:sp>
      <p:pic>
        <p:nvPicPr>
          <p:cNvPr id="1040" name="Picture 16" descr="C:\Users\kmccullough\AppData\Local\Microsoft\Windows\Temporary Internet Files\Content.IE5\U37QR6HH\MP900437228[1].jpg"/>
          <p:cNvPicPr>
            <a:picLocks noChangeAspect="1" noChangeArrowheads="1"/>
          </p:cNvPicPr>
          <p:nvPr/>
        </p:nvPicPr>
        <p:blipFill rotWithShape="1">
          <a:blip r:embed="rId4" cstate="print">
            <a:clrChange>
              <a:clrFrom>
                <a:srgbClr val="016C36"/>
              </a:clrFrom>
              <a:clrTo>
                <a:srgbClr val="016C36">
                  <a:alpha val="0"/>
                </a:srgbClr>
              </a:clrTo>
            </a:clrChange>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r="21462"/>
          <a:stretch/>
        </p:blipFill>
        <p:spPr bwMode="auto">
          <a:xfrm>
            <a:off x="533400" y="2895600"/>
            <a:ext cx="1828800" cy="26894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41" name="Picture 17" descr="C:\Users\kmccullough\AppData\Local\Microsoft\Windows\Temporary Internet Files\Content.IE5\PZC1NBKB\MP90044907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7031" y="1905000"/>
            <a:ext cx="5638800" cy="422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6375" y="4902517"/>
            <a:ext cx="457200" cy="451485"/>
          </a:xfrm>
          <a:prstGeom prst="rect">
            <a:avLst/>
          </a:prstGeom>
        </p:spPr>
      </p:pic>
    </p:spTree>
    <p:extLst>
      <p:ext uri="{BB962C8B-B14F-4D97-AF65-F5344CB8AC3E}">
        <p14:creationId xmlns:p14="http://schemas.microsoft.com/office/powerpoint/2010/main" val="17686712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fade">
                                      <p:cBhvr>
                                        <p:cTn id="7" dur="2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9600" y="1200834"/>
            <a:ext cx="312906" cy="646331"/>
          </a:xfrm>
          <a:prstGeom prst="rect">
            <a:avLst/>
          </a:prstGeom>
          <a:noFill/>
        </p:spPr>
        <p:txBody>
          <a:bodyPr wrap="none">
            <a:spAutoFit/>
          </a:bodyPr>
          <a:lstStyle/>
          <a:p>
            <a:pPr>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mn-cs"/>
              </a:rPr>
              <a:t> </a:t>
            </a:r>
          </a:p>
        </p:txBody>
      </p:sp>
      <p:pic>
        <p:nvPicPr>
          <p:cNvPr id="9" name="Picture 29" descr="heart">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9731" y="2034615"/>
            <a:ext cx="1524000" cy="1371600"/>
          </a:xfrm>
          <a:prstGeom prst="rect">
            <a:avLst/>
          </a:prstGeom>
          <a:ln>
            <a:noFill/>
          </a:ln>
          <a:effectLst>
            <a:outerShdw blurRad="292100" dist="139700" dir="2700000" algn="tl" rotWithShape="0">
              <a:srgbClr val="333333">
                <a:alpha val="65000"/>
              </a:srgbClr>
            </a:outerShdw>
          </a:effectLst>
        </p:spPr>
      </p:pic>
      <p:pic>
        <p:nvPicPr>
          <p:cNvPr id="10" name="Picture 22" descr="lung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57199" y="3463498"/>
            <a:ext cx="1389063" cy="1389063"/>
          </a:xfrm>
          <a:prstGeom prst="rect">
            <a:avLst/>
          </a:prstGeom>
          <a:ln>
            <a:noFill/>
          </a:ln>
          <a:effectLst>
            <a:outerShdw blurRad="292100" dist="139700" dir="2700000" algn="tl" rotWithShape="0">
              <a:srgbClr val="333333">
                <a:alpha val="65000"/>
              </a:srgbClr>
            </a:outerShdw>
          </a:effectLst>
        </p:spPr>
      </p:pic>
      <p:pic>
        <p:nvPicPr>
          <p:cNvPr id="11" name="Picture 25" descr="liv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2101" y="4852561"/>
            <a:ext cx="1676400" cy="1676399"/>
          </a:xfrm>
          <a:prstGeom prst="rect">
            <a:avLst/>
          </a:prstGeom>
          <a:ln>
            <a:noFill/>
          </a:ln>
          <a:effectLst>
            <a:outerShdw blurRad="292100" dist="139700" dir="2700000" algn="tl" rotWithShape="0">
              <a:srgbClr val="333333">
                <a:alpha val="65000"/>
              </a:srgbClr>
            </a:outerShdw>
          </a:effectLst>
        </p:spPr>
      </p:pic>
      <p:pic>
        <p:nvPicPr>
          <p:cNvPr id="12" name="Picture 33" descr="kidneys"/>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804485" y="1814856"/>
            <a:ext cx="1617663" cy="1617663"/>
          </a:xfrm>
          <a:prstGeom prst="rect">
            <a:avLst/>
          </a:prstGeom>
          <a:ln>
            <a:noFill/>
          </a:ln>
          <a:effectLst>
            <a:outerShdw blurRad="292100" dist="139700" dir="2700000" algn="tl" rotWithShape="0">
              <a:srgbClr val="333333">
                <a:alpha val="65000"/>
              </a:srgbClr>
            </a:outerShdw>
          </a:effectLst>
        </p:spPr>
      </p:pic>
      <p:pic>
        <p:nvPicPr>
          <p:cNvPr id="13" name="Picture 36" descr="pancreas"/>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732875" y="3349197"/>
            <a:ext cx="1617663" cy="1617663"/>
          </a:xfrm>
          <a:prstGeom prst="rect">
            <a:avLst/>
          </a:prstGeom>
          <a:ln>
            <a:noFill/>
          </a:ln>
          <a:effectLst>
            <a:outerShdw blurRad="292100" dist="139700" dir="2700000" algn="tl" rotWithShape="0">
              <a:srgbClr val="333333">
                <a:alpha val="65000"/>
              </a:srgbClr>
            </a:outerShdw>
          </a:effectLst>
        </p:spPr>
      </p:pic>
      <p:sp>
        <p:nvSpPr>
          <p:cNvPr id="36875" name="TextBox 14"/>
          <p:cNvSpPr txBox="1">
            <a:spLocks noChangeArrowheads="1"/>
          </p:cNvSpPr>
          <p:nvPr/>
        </p:nvSpPr>
        <p:spPr bwMode="auto">
          <a:xfrm>
            <a:off x="1974141" y="2304917"/>
            <a:ext cx="2024772" cy="830997"/>
          </a:xfrm>
          <a:prstGeom prst="rect">
            <a:avLst/>
          </a:prstGeom>
          <a:noFill/>
          <a:ln w="19050">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Heart</a:t>
            </a:r>
          </a:p>
          <a:p>
            <a:pPr algn="ctr"/>
            <a:r>
              <a:rPr lang="en-US" sz="2400" b="1" dirty="0" smtClean="0">
                <a:solidFill>
                  <a:srgbClr val="32428B"/>
                </a:solidFill>
              </a:rPr>
              <a:t>4-6 hours</a:t>
            </a:r>
            <a:endParaRPr lang="en-US" sz="2400" b="1" dirty="0">
              <a:solidFill>
                <a:srgbClr val="32428B"/>
              </a:solidFill>
            </a:endParaRPr>
          </a:p>
        </p:txBody>
      </p:sp>
      <p:sp>
        <p:nvSpPr>
          <p:cNvPr id="36876" name="TextBox 15"/>
          <p:cNvSpPr txBox="1">
            <a:spLocks noChangeArrowheads="1"/>
          </p:cNvSpPr>
          <p:nvPr/>
        </p:nvSpPr>
        <p:spPr bwMode="auto">
          <a:xfrm>
            <a:off x="2008188" y="3742530"/>
            <a:ext cx="2057400" cy="830997"/>
          </a:xfrm>
          <a:prstGeom prst="rect">
            <a:avLst/>
          </a:prstGeom>
          <a:solidFill>
            <a:schemeClr val="bg1"/>
          </a:solidFill>
          <a:ln w="19050">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Lungs</a:t>
            </a:r>
          </a:p>
          <a:p>
            <a:pPr algn="ctr"/>
            <a:r>
              <a:rPr lang="en-US" sz="2400" b="1" dirty="0" smtClean="0">
                <a:solidFill>
                  <a:srgbClr val="32428B"/>
                </a:solidFill>
              </a:rPr>
              <a:t>4-6 hours</a:t>
            </a:r>
            <a:endParaRPr lang="en-US" sz="2400" b="1" dirty="0">
              <a:solidFill>
                <a:srgbClr val="32428B"/>
              </a:solidFill>
            </a:endParaRPr>
          </a:p>
        </p:txBody>
      </p:sp>
      <p:sp>
        <p:nvSpPr>
          <p:cNvPr id="36877" name="TextBox 16"/>
          <p:cNvSpPr txBox="1">
            <a:spLocks noChangeArrowheads="1"/>
          </p:cNvSpPr>
          <p:nvPr/>
        </p:nvSpPr>
        <p:spPr bwMode="auto">
          <a:xfrm>
            <a:off x="2084388" y="5318552"/>
            <a:ext cx="1905000" cy="830997"/>
          </a:xfrm>
          <a:prstGeom prst="rect">
            <a:avLst/>
          </a:prstGeom>
          <a:solidFill>
            <a:schemeClr val="bg1"/>
          </a:solidFill>
          <a:ln w="19050">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Liver</a:t>
            </a:r>
          </a:p>
          <a:p>
            <a:pPr algn="ctr"/>
            <a:r>
              <a:rPr lang="en-US" sz="2400" b="1" dirty="0" smtClean="0">
                <a:solidFill>
                  <a:srgbClr val="32428B"/>
                </a:solidFill>
              </a:rPr>
              <a:t>24 hours</a:t>
            </a:r>
            <a:endParaRPr lang="en-US" sz="2400" b="1" dirty="0">
              <a:solidFill>
                <a:srgbClr val="32428B"/>
              </a:solidFill>
            </a:endParaRPr>
          </a:p>
        </p:txBody>
      </p:sp>
      <p:sp>
        <p:nvSpPr>
          <p:cNvPr id="36878" name="TextBox 17"/>
          <p:cNvSpPr txBox="1">
            <a:spLocks noChangeArrowheads="1"/>
          </p:cNvSpPr>
          <p:nvPr/>
        </p:nvSpPr>
        <p:spPr bwMode="auto">
          <a:xfrm>
            <a:off x="6606522" y="2304918"/>
            <a:ext cx="1947969" cy="830997"/>
          </a:xfrm>
          <a:prstGeom prst="rect">
            <a:avLst/>
          </a:prstGeom>
          <a:solidFill>
            <a:schemeClr val="bg1"/>
          </a:solidFill>
          <a:ln w="19050">
            <a:solidFill>
              <a:srgbClr val="32428B"/>
            </a:solidFill>
            <a:miter lim="800000"/>
            <a:headEnd/>
            <a:tailEnd/>
          </a:ln>
        </p:spPr>
        <p:txBody>
          <a:bodyPr wrap="none">
            <a:spAutoFit/>
          </a:bodyPr>
          <a:lstStyle/>
          <a:p>
            <a:pPr algn="ctr"/>
            <a:r>
              <a:rPr lang="en-US" sz="2400" b="1" dirty="0" smtClean="0">
                <a:solidFill>
                  <a:schemeClr val="accent3">
                    <a:lumMod val="75000"/>
                  </a:schemeClr>
                </a:solidFill>
              </a:rPr>
              <a:t>Kidneys</a:t>
            </a:r>
          </a:p>
          <a:p>
            <a:pPr algn="ctr"/>
            <a:r>
              <a:rPr lang="en-US" sz="2400" b="1" dirty="0" smtClean="0">
                <a:solidFill>
                  <a:srgbClr val="32428B"/>
                </a:solidFill>
              </a:rPr>
              <a:t>48-72 Hours</a:t>
            </a:r>
            <a:endParaRPr lang="en-US" sz="2400" b="1" dirty="0">
              <a:solidFill>
                <a:srgbClr val="32428B"/>
              </a:solidFill>
            </a:endParaRPr>
          </a:p>
        </p:txBody>
      </p:sp>
      <p:sp>
        <p:nvSpPr>
          <p:cNvPr id="36879" name="TextBox 18"/>
          <p:cNvSpPr txBox="1">
            <a:spLocks noChangeArrowheads="1"/>
          </p:cNvSpPr>
          <p:nvPr/>
        </p:nvSpPr>
        <p:spPr bwMode="auto">
          <a:xfrm>
            <a:off x="6606521" y="3719572"/>
            <a:ext cx="1947969" cy="830997"/>
          </a:xfrm>
          <a:prstGeom prst="rect">
            <a:avLst/>
          </a:prstGeom>
          <a:solidFill>
            <a:schemeClr val="bg1"/>
          </a:solidFill>
          <a:ln w="19050">
            <a:solidFill>
              <a:srgbClr val="32428B"/>
            </a:solidFill>
            <a:miter lim="800000"/>
            <a:headEnd/>
            <a:tailEnd/>
          </a:ln>
        </p:spPr>
        <p:txBody>
          <a:bodyPr wrap="none">
            <a:spAutoFit/>
          </a:bodyPr>
          <a:lstStyle/>
          <a:p>
            <a:pPr algn="ctr"/>
            <a:r>
              <a:rPr lang="en-US" sz="2400" b="1" dirty="0" smtClean="0">
                <a:solidFill>
                  <a:schemeClr val="accent3">
                    <a:lumMod val="75000"/>
                  </a:schemeClr>
                </a:solidFill>
              </a:rPr>
              <a:t>Pancreas</a:t>
            </a:r>
          </a:p>
          <a:p>
            <a:pPr algn="ctr"/>
            <a:r>
              <a:rPr lang="en-US" sz="2400" b="1" dirty="0" smtClean="0">
                <a:solidFill>
                  <a:srgbClr val="32428B"/>
                </a:solidFill>
              </a:rPr>
              <a:t>12-24 Hours</a:t>
            </a:r>
            <a:endParaRPr lang="en-US" sz="2400" b="1" dirty="0">
              <a:solidFill>
                <a:srgbClr val="32428B"/>
              </a:solidFill>
            </a:endParaRPr>
          </a:p>
        </p:txBody>
      </p:sp>
      <p:sp>
        <p:nvSpPr>
          <p:cNvPr id="36880" name="TextBox 19"/>
          <p:cNvSpPr txBox="1">
            <a:spLocks noChangeArrowheads="1"/>
          </p:cNvSpPr>
          <p:nvPr/>
        </p:nvSpPr>
        <p:spPr bwMode="auto">
          <a:xfrm>
            <a:off x="6304856" y="5292481"/>
            <a:ext cx="2551298" cy="830997"/>
          </a:xfrm>
          <a:prstGeom prst="rect">
            <a:avLst/>
          </a:prstGeom>
          <a:solidFill>
            <a:schemeClr val="bg1"/>
          </a:solidFill>
          <a:ln w="19050">
            <a:solidFill>
              <a:srgbClr val="32428B"/>
            </a:solidFill>
            <a:miter lim="800000"/>
            <a:headEnd/>
            <a:tailEnd/>
          </a:ln>
        </p:spPr>
        <p:txBody>
          <a:bodyPr wrap="square">
            <a:spAutoFit/>
          </a:bodyPr>
          <a:lstStyle/>
          <a:p>
            <a:pPr algn="ctr"/>
            <a:r>
              <a:rPr lang="en-US" sz="2400" b="1" dirty="0" smtClean="0">
                <a:solidFill>
                  <a:schemeClr val="accent3">
                    <a:lumMod val="75000"/>
                  </a:schemeClr>
                </a:solidFill>
              </a:rPr>
              <a:t>Small Intestine</a:t>
            </a:r>
          </a:p>
          <a:p>
            <a:pPr algn="ctr"/>
            <a:r>
              <a:rPr lang="en-US" sz="2400" b="1" dirty="0" smtClean="0">
                <a:solidFill>
                  <a:srgbClr val="32428B"/>
                </a:solidFill>
              </a:rPr>
              <a:t>6 Hours</a:t>
            </a:r>
            <a:endParaRPr lang="en-US" sz="2400" b="1" dirty="0">
              <a:solidFill>
                <a:srgbClr val="32428B"/>
              </a:solidFill>
            </a:endParaRPr>
          </a:p>
        </p:txBody>
      </p:sp>
      <p:pic>
        <p:nvPicPr>
          <p:cNvPr id="22" name="Picture 37" descr="intestine"/>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929384" y="5006549"/>
            <a:ext cx="1224643" cy="1143000"/>
          </a:xfrm>
          <a:prstGeom prst="rect">
            <a:avLst/>
          </a:prstGeom>
          <a:ln>
            <a:noFill/>
          </a:ln>
          <a:effectLst>
            <a:outerShdw blurRad="292100" dist="139700" dir="2700000" algn="tl" rotWithShape="0">
              <a:srgbClr val="333333">
                <a:alpha val="65000"/>
              </a:srgbClr>
            </a:outerShdw>
          </a:effectLst>
        </p:spPr>
      </p:pic>
      <p:pic>
        <p:nvPicPr>
          <p:cNvPr id="36882" name="Picture 4" descr="http://images.google.com/images?q=tbn:bRArWuqmt2QaiM:i98.photobucket.com/albums/l259/WeR1Family/intestine.gif" hidden="1"/>
          <p:cNvPicPr>
            <a:picLocks noChangeAspect="1" noChangeArrowheads="1"/>
          </p:cNvPicPr>
          <p:nvPr/>
        </p:nvPicPr>
        <p:blipFill>
          <a:blip r:embed="rId10" cstate="print"/>
          <a:srcRect/>
          <a:stretch>
            <a:fillRect/>
          </a:stretch>
        </p:blipFill>
        <p:spPr bwMode="auto">
          <a:xfrm>
            <a:off x="4724400" y="4800600"/>
            <a:ext cx="1600200" cy="1600200"/>
          </a:xfrm>
          <a:prstGeom prst="rect">
            <a:avLst/>
          </a:prstGeom>
          <a:noFill/>
          <a:ln w="9525">
            <a:noFill/>
            <a:miter lim="800000"/>
            <a:headEnd/>
            <a:tailEnd/>
          </a:ln>
        </p:spPr>
      </p:pic>
      <p:sp>
        <p:nvSpPr>
          <p:cNvPr id="19" name="TextBox 18"/>
          <p:cNvSpPr txBox="1">
            <a:spLocks noChangeArrowheads="1"/>
          </p:cNvSpPr>
          <p:nvPr/>
        </p:nvSpPr>
        <p:spPr bwMode="auto">
          <a:xfrm>
            <a:off x="214495" y="368592"/>
            <a:ext cx="7366011" cy="1508105"/>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ORGANS THAT CAN </a:t>
            </a:r>
          </a:p>
          <a:p>
            <a:pPr algn="ctr"/>
            <a:r>
              <a:rPr lang="en-US" sz="46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BE DONATED</a:t>
            </a:r>
            <a:endParaRPr lang="en-US" sz="46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1447800" y="457200"/>
            <a:ext cx="6553200" cy="461963"/>
          </a:xfrm>
          <a:prstGeom prst="rect">
            <a:avLst/>
          </a:prstGeom>
          <a:noFill/>
          <a:ln w="9525">
            <a:noFill/>
            <a:miter lim="800000"/>
            <a:headEnd/>
            <a:tailEnd/>
          </a:ln>
        </p:spPr>
        <p:txBody>
          <a:bodyPr>
            <a:spAutoFit/>
          </a:bodyPr>
          <a:lstStyle/>
          <a:p>
            <a:r>
              <a:rPr lang="en-US" sz="2400" dirty="0"/>
              <a:t> </a:t>
            </a:r>
          </a:p>
        </p:txBody>
      </p:sp>
      <p:pic>
        <p:nvPicPr>
          <p:cNvPr id="4" name="Picture 8" descr="50 people.gif"/>
          <p:cNvPicPr>
            <a:picLocks noChangeAspect="1"/>
          </p:cNvPicPr>
          <p:nvPr/>
        </p:nvPicPr>
        <p:blipFill>
          <a:blip r:embed="rId3" cstate="print"/>
          <a:srcRect/>
          <a:stretch>
            <a:fillRect/>
          </a:stretch>
        </p:blipFill>
        <p:spPr bwMode="auto">
          <a:xfrm>
            <a:off x="1143000" y="2133600"/>
            <a:ext cx="6743700" cy="4149969"/>
          </a:xfrm>
          <a:prstGeom prst="rect">
            <a:avLst/>
          </a:prstGeom>
          <a:noFill/>
          <a:ln w="9525">
            <a:noFill/>
            <a:miter lim="800000"/>
            <a:headEnd/>
            <a:tailEnd/>
          </a:ln>
        </p:spPr>
      </p:pic>
      <p:sp>
        <p:nvSpPr>
          <p:cNvPr id="7" name="TextBox 6"/>
          <p:cNvSpPr txBox="1">
            <a:spLocks noChangeArrowheads="1"/>
          </p:cNvSpPr>
          <p:nvPr/>
        </p:nvSpPr>
        <p:spPr bwMode="auto">
          <a:xfrm>
            <a:off x="0" y="900113"/>
            <a:ext cx="9144000" cy="1323439"/>
          </a:xfrm>
          <a:prstGeom prst="rect">
            <a:avLst/>
          </a:prstGeom>
          <a:noFill/>
          <a:ln w="2857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ONE TISSUE DONOR CAN HEAL MORE THAN </a:t>
            </a:r>
            <a:r>
              <a:rPr lang="en-US" sz="4000" b="1" i="1" spc="50" dirty="0" smtClean="0">
                <a:ln w="11430"/>
                <a:solidFill>
                  <a:schemeClr val="accent3">
                    <a:lumMod val="75000"/>
                  </a:schemeClr>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50</a:t>
            </a:r>
            <a:r>
              <a:rPr lang="en-US" sz="4000" b="1" i="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 </a:t>
            </a:r>
            <a:r>
              <a:rPr lang="en-US" sz="4000" b="1" spc="50" dirty="0" smtClean="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rPr>
              <a:t>PEOPLE</a:t>
            </a:r>
            <a:endParaRPr lang="en-US" sz="4000" b="1" spc="50" dirty="0">
              <a:ln w="11430"/>
              <a:solidFill>
                <a:srgbClr val="32428B"/>
              </a:solidFill>
              <a:effectLst>
                <a:outerShdw blurRad="76200" dist="50800" dir="5400000" algn="tl" rotWithShape="0">
                  <a:srgbClr val="000000">
                    <a:alpha val="65000"/>
                  </a:srgbClr>
                </a:outerShdw>
              </a:effectLst>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onate Life Amer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onate Life Amer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onate Life Americ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Donate Life America</Template>
  <TotalTime>19808</TotalTime>
  <Words>2375</Words>
  <Application>Microsoft Office PowerPoint</Application>
  <PresentationFormat>On-screen Show (4:3)</PresentationFormat>
  <Paragraphs>236</Paragraphs>
  <Slides>26</Slides>
  <Notes>25</Notes>
  <HiddenSlides>0</HiddenSlides>
  <MMClips>0</MMClips>
  <ScaleCrop>false</ScaleCrop>
  <HeadingPairs>
    <vt:vector size="4" baseType="variant">
      <vt:variant>
        <vt:lpstr>Theme</vt:lpstr>
      </vt:variant>
      <vt:variant>
        <vt:i4>7</vt:i4>
      </vt:variant>
      <vt:variant>
        <vt:lpstr>Slide Titles</vt:lpstr>
      </vt:variant>
      <vt:variant>
        <vt:i4>26</vt:i4>
      </vt:variant>
    </vt:vector>
  </HeadingPairs>
  <TitlesOfParts>
    <vt:vector size="33" baseType="lpstr">
      <vt:lpstr>Donate Life America</vt:lpstr>
      <vt:lpstr>1_Office Theme</vt:lpstr>
      <vt:lpstr>1_Donate Life America</vt:lpstr>
      <vt:lpstr>2_Office Theme</vt:lpstr>
      <vt:lpstr>2_Donate Life America</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 </vt:lpstr>
      <vt:lpstr>PowerPoint Presentation</vt:lpstr>
      <vt:lpstr> </vt:lpstr>
      <vt:lpstr> </vt:lpstr>
      <vt:lpstr> </vt:lpstr>
      <vt:lpstr>PowerPoint Presentation</vt:lpstr>
      <vt:lpstr> </vt:lpstr>
    </vt:vector>
  </TitlesOfParts>
  <Company>OneLegacy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Kate McCullough</cp:lastModifiedBy>
  <cp:revision>1525</cp:revision>
  <dcterms:created xsi:type="dcterms:W3CDTF">2003-10-13T04:04:40Z</dcterms:created>
  <dcterms:modified xsi:type="dcterms:W3CDTF">2014-08-11T23:45:29Z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